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2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65" r:id="rId1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393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88378" y="1301416"/>
            <a:ext cx="2522854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CF101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CF101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CF101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CF101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6673" y="627991"/>
            <a:ext cx="3975735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CF101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6673" y="1112381"/>
            <a:ext cx="7461884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1" cy="51434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1435"/>
            </a:xfrm>
            <a:custGeom>
              <a:avLst/>
              <a:gdLst/>
              <a:ahLst/>
              <a:cxnLst/>
              <a:rect l="l" t="t" r="r" b="b"/>
              <a:pathLst>
                <a:path w="9144000" h="5131435">
                  <a:moveTo>
                    <a:pt x="9143981" y="5131139"/>
                  </a:moveTo>
                  <a:lnTo>
                    <a:pt x="0" y="513113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5131139"/>
                  </a:lnTo>
                  <a:close/>
                </a:path>
              </a:pathLst>
            </a:custGeom>
            <a:solidFill>
              <a:srgbClr val="CF1010">
                <a:alpha val="325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38089" y="482650"/>
              <a:ext cx="2629535" cy="4286250"/>
            </a:xfrm>
            <a:custGeom>
              <a:avLst/>
              <a:gdLst/>
              <a:ahLst/>
              <a:cxnLst/>
              <a:rect l="l" t="t" r="r" b="b"/>
              <a:pathLst>
                <a:path w="2629534" h="4286250">
                  <a:moveTo>
                    <a:pt x="2629408" y="1309154"/>
                  </a:moveTo>
                  <a:lnTo>
                    <a:pt x="2625153" y="1255331"/>
                  </a:lnTo>
                  <a:lnTo>
                    <a:pt x="2612631" y="1203325"/>
                  </a:lnTo>
                  <a:lnTo>
                    <a:pt x="2592222" y="1154049"/>
                  </a:lnTo>
                  <a:lnTo>
                    <a:pt x="2564307" y="1108417"/>
                  </a:lnTo>
                  <a:lnTo>
                    <a:pt x="2529268" y="1067346"/>
                  </a:lnTo>
                  <a:lnTo>
                    <a:pt x="1562061" y="100164"/>
                  </a:lnTo>
                  <a:lnTo>
                    <a:pt x="1527048" y="69557"/>
                  </a:lnTo>
                  <a:lnTo>
                    <a:pt x="1489151" y="44513"/>
                  </a:lnTo>
                  <a:lnTo>
                    <a:pt x="1448943" y="25044"/>
                  </a:lnTo>
                  <a:lnTo>
                    <a:pt x="1407007" y="11137"/>
                  </a:lnTo>
                  <a:lnTo>
                    <a:pt x="1363929" y="2781"/>
                  </a:lnTo>
                  <a:lnTo>
                    <a:pt x="1320266" y="0"/>
                  </a:lnTo>
                  <a:lnTo>
                    <a:pt x="1276604" y="2781"/>
                  </a:lnTo>
                  <a:lnTo>
                    <a:pt x="1233525" y="11137"/>
                  </a:lnTo>
                  <a:lnTo>
                    <a:pt x="1191590" y="25044"/>
                  </a:lnTo>
                  <a:lnTo>
                    <a:pt x="1151382" y="44513"/>
                  </a:lnTo>
                  <a:lnTo>
                    <a:pt x="1113485" y="69557"/>
                  </a:lnTo>
                  <a:lnTo>
                    <a:pt x="1078471" y="100164"/>
                  </a:lnTo>
                  <a:lnTo>
                    <a:pt x="100164" y="1078445"/>
                  </a:lnTo>
                  <a:lnTo>
                    <a:pt x="69557" y="1113472"/>
                  </a:lnTo>
                  <a:lnTo>
                    <a:pt x="44526" y="1151369"/>
                  </a:lnTo>
                  <a:lnTo>
                    <a:pt x="25044" y="1191577"/>
                  </a:lnTo>
                  <a:lnTo>
                    <a:pt x="11137" y="1233512"/>
                  </a:lnTo>
                  <a:lnTo>
                    <a:pt x="2794" y="1276591"/>
                  </a:lnTo>
                  <a:lnTo>
                    <a:pt x="0" y="1320253"/>
                  </a:lnTo>
                  <a:lnTo>
                    <a:pt x="2794" y="1363916"/>
                  </a:lnTo>
                  <a:lnTo>
                    <a:pt x="11137" y="1407007"/>
                  </a:lnTo>
                  <a:lnTo>
                    <a:pt x="25044" y="1448930"/>
                  </a:lnTo>
                  <a:lnTo>
                    <a:pt x="44526" y="1489138"/>
                  </a:lnTo>
                  <a:lnTo>
                    <a:pt x="69557" y="1527035"/>
                  </a:lnTo>
                  <a:lnTo>
                    <a:pt x="100164" y="1562061"/>
                  </a:lnTo>
                  <a:lnTo>
                    <a:pt x="686562" y="2148459"/>
                  </a:lnTo>
                  <a:lnTo>
                    <a:pt x="100164" y="2734843"/>
                  </a:lnTo>
                  <a:lnTo>
                    <a:pt x="69557" y="2769870"/>
                  </a:lnTo>
                  <a:lnTo>
                    <a:pt x="44526" y="2807766"/>
                  </a:lnTo>
                  <a:lnTo>
                    <a:pt x="25044" y="2847975"/>
                  </a:lnTo>
                  <a:lnTo>
                    <a:pt x="11137" y="2889910"/>
                  </a:lnTo>
                  <a:lnTo>
                    <a:pt x="2794" y="2933001"/>
                  </a:lnTo>
                  <a:lnTo>
                    <a:pt x="0" y="2976664"/>
                  </a:lnTo>
                  <a:lnTo>
                    <a:pt x="2794" y="3020314"/>
                  </a:lnTo>
                  <a:lnTo>
                    <a:pt x="11137" y="3063405"/>
                  </a:lnTo>
                  <a:lnTo>
                    <a:pt x="25044" y="3105340"/>
                  </a:lnTo>
                  <a:lnTo>
                    <a:pt x="44526" y="3145536"/>
                  </a:lnTo>
                  <a:lnTo>
                    <a:pt x="69557" y="3183432"/>
                  </a:lnTo>
                  <a:lnTo>
                    <a:pt x="100164" y="3218446"/>
                  </a:lnTo>
                  <a:lnTo>
                    <a:pt x="1067371" y="4185640"/>
                  </a:lnTo>
                  <a:lnTo>
                    <a:pt x="1102385" y="4216247"/>
                  </a:lnTo>
                  <a:lnTo>
                    <a:pt x="1140282" y="4241292"/>
                  </a:lnTo>
                  <a:lnTo>
                    <a:pt x="1180490" y="4260774"/>
                  </a:lnTo>
                  <a:lnTo>
                    <a:pt x="1222425" y="4274680"/>
                  </a:lnTo>
                  <a:lnTo>
                    <a:pt x="1265504" y="4283024"/>
                  </a:lnTo>
                  <a:lnTo>
                    <a:pt x="1309166" y="4285805"/>
                  </a:lnTo>
                  <a:lnTo>
                    <a:pt x="1352829" y="4283024"/>
                  </a:lnTo>
                  <a:lnTo>
                    <a:pt x="1395907" y="4274680"/>
                  </a:lnTo>
                  <a:lnTo>
                    <a:pt x="1437843" y="4260774"/>
                  </a:lnTo>
                  <a:lnTo>
                    <a:pt x="1478051" y="4241292"/>
                  </a:lnTo>
                  <a:lnTo>
                    <a:pt x="1515948" y="4216247"/>
                  </a:lnTo>
                  <a:lnTo>
                    <a:pt x="1550962" y="4185640"/>
                  </a:lnTo>
                  <a:lnTo>
                    <a:pt x="2529268" y="3207347"/>
                  </a:lnTo>
                  <a:lnTo>
                    <a:pt x="2564307" y="3166287"/>
                  </a:lnTo>
                  <a:lnTo>
                    <a:pt x="2592222" y="3120656"/>
                  </a:lnTo>
                  <a:lnTo>
                    <a:pt x="2612631" y="3071380"/>
                  </a:lnTo>
                  <a:lnTo>
                    <a:pt x="2625153" y="3019374"/>
                  </a:lnTo>
                  <a:lnTo>
                    <a:pt x="2629408" y="2965551"/>
                  </a:lnTo>
                  <a:lnTo>
                    <a:pt x="2625153" y="2911729"/>
                  </a:lnTo>
                  <a:lnTo>
                    <a:pt x="2612631" y="2859722"/>
                  </a:lnTo>
                  <a:lnTo>
                    <a:pt x="2592222" y="2810446"/>
                  </a:lnTo>
                  <a:lnTo>
                    <a:pt x="2564307" y="2764815"/>
                  </a:lnTo>
                  <a:lnTo>
                    <a:pt x="2529268" y="2723743"/>
                  </a:lnTo>
                  <a:lnTo>
                    <a:pt x="1942858" y="2137359"/>
                  </a:lnTo>
                  <a:lnTo>
                    <a:pt x="2529268" y="1550962"/>
                  </a:lnTo>
                  <a:lnTo>
                    <a:pt x="2564307" y="1509890"/>
                  </a:lnTo>
                  <a:lnTo>
                    <a:pt x="2592222" y="1464259"/>
                  </a:lnTo>
                  <a:lnTo>
                    <a:pt x="2612631" y="1414983"/>
                  </a:lnTo>
                  <a:lnTo>
                    <a:pt x="2625153" y="1362976"/>
                  </a:lnTo>
                  <a:lnTo>
                    <a:pt x="2629408" y="1309154"/>
                  </a:lnTo>
                  <a:close/>
                </a:path>
              </a:pathLst>
            </a:custGeom>
            <a:solidFill>
              <a:srgbClr val="F4B8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68" y="0"/>
              <a:ext cx="3804285" cy="5143500"/>
            </a:xfrm>
            <a:custGeom>
              <a:avLst/>
              <a:gdLst/>
              <a:ahLst/>
              <a:cxnLst/>
              <a:rect l="l" t="t" r="r" b="b"/>
              <a:pathLst>
                <a:path w="3804284" h="5143500">
                  <a:moveTo>
                    <a:pt x="3803913" y="5143489"/>
                  </a:moveTo>
                  <a:lnTo>
                    <a:pt x="2090322" y="5143489"/>
                  </a:lnTo>
                  <a:lnTo>
                    <a:pt x="250070" y="3303218"/>
                  </a:lnTo>
                  <a:lnTo>
                    <a:pt x="216727" y="3267961"/>
                  </a:lnTo>
                  <a:lnTo>
                    <a:pt x="185766" y="3231327"/>
                  </a:lnTo>
                  <a:lnTo>
                    <a:pt x="157187" y="3193417"/>
                  </a:lnTo>
                  <a:lnTo>
                    <a:pt x="130989" y="3154333"/>
                  </a:lnTo>
                  <a:lnTo>
                    <a:pt x="107173" y="3114178"/>
                  </a:lnTo>
                  <a:lnTo>
                    <a:pt x="85738" y="3073053"/>
                  </a:lnTo>
                  <a:lnTo>
                    <a:pt x="66685" y="3031061"/>
                  </a:lnTo>
                  <a:lnTo>
                    <a:pt x="50014" y="2988303"/>
                  </a:lnTo>
                  <a:lnTo>
                    <a:pt x="35724" y="2944881"/>
                  </a:lnTo>
                  <a:lnTo>
                    <a:pt x="23816" y="2900899"/>
                  </a:lnTo>
                  <a:lnTo>
                    <a:pt x="14289" y="2856457"/>
                  </a:lnTo>
                  <a:lnTo>
                    <a:pt x="7144" y="2811658"/>
                  </a:lnTo>
                  <a:lnTo>
                    <a:pt x="2381" y="2766603"/>
                  </a:lnTo>
                  <a:lnTo>
                    <a:pt x="0" y="2721396"/>
                  </a:lnTo>
                  <a:lnTo>
                    <a:pt x="0" y="2676137"/>
                  </a:lnTo>
                  <a:lnTo>
                    <a:pt x="2381" y="2630930"/>
                  </a:lnTo>
                  <a:lnTo>
                    <a:pt x="7144" y="2585875"/>
                  </a:lnTo>
                  <a:lnTo>
                    <a:pt x="14289" y="2541076"/>
                  </a:lnTo>
                  <a:lnTo>
                    <a:pt x="23816" y="2496634"/>
                  </a:lnTo>
                  <a:lnTo>
                    <a:pt x="35724" y="2452651"/>
                  </a:lnTo>
                  <a:lnTo>
                    <a:pt x="50014" y="2409229"/>
                  </a:lnTo>
                  <a:lnTo>
                    <a:pt x="66685" y="2366470"/>
                  </a:lnTo>
                  <a:lnTo>
                    <a:pt x="85738" y="2324477"/>
                  </a:lnTo>
                  <a:lnTo>
                    <a:pt x="107173" y="2283352"/>
                  </a:lnTo>
                  <a:lnTo>
                    <a:pt x="130989" y="2243196"/>
                  </a:lnTo>
                  <a:lnTo>
                    <a:pt x="157187" y="2204111"/>
                  </a:lnTo>
                  <a:lnTo>
                    <a:pt x="185766" y="2166200"/>
                  </a:lnTo>
                  <a:lnTo>
                    <a:pt x="216727" y="2129565"/>
                  </a:lnTo>
                  <a:lnTo>
                    <a:pt x="250070" y="2094308"/>
                  </a:lnTo>
                  <a:lnTo>
                    <a:pt x="2344378" y="0"/>
                  </a:lnTo>
                  <a:lnTo>
                    <a:pt x="3803913" y="0"/>
                  </a:lnTo>
                  <a:lnTo>
                    <a:pt x="3803913" y="5143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0915" algn="just">
              <a:lnSpc>
                <a:spcPct val="100000"/>
              </a:lnSpc>
              <a:spcBef>
                <a:spcPts val="100"/>
              </a:spcBef>
            </a:pPr>
            <a:r>
              <a:rPr sz="3500" spc="110" dirty="0">
                <a:solidFill>
                  <a:srgbClr val="000000"/>
                </a:solidFill>
              </a:rPr>
              <a:t>Virtual </a:t>
            </a:r>
            <a:r>
              <a:rPr sz="3500" spc="160" dirty="0">
                <a:solidFill>
                  <a:srgbClr val="000000"/>
                </a:solidFill>
              </a:rPr>
              <a:t>Internship </a:t>
            </a:r>
            <a:r>
              <a:rPr sz="3500" spc="105" dirty="0">
                <a:solidFill>
                  <a:srgbClr val="019EAA"/>
                </a:solidFill>
              </a:rPr>
              <a:t>Experience</a:t>
            </a:r>
            <a:endParaRPr sz="3500"/>
          </a:p>
        </p:txBody>
      </p:sp>
      <p:grpSp>
        <p:nvGrpSpPr>
          <p:cNvPr id="8" name="object 8"/>
          <p:cNvGrpSpPr/>
          <p:nvPr/>
        </p:nvGrpSpPr>
        <p:grpSpPr>
          <a:xfrm>
            <a:off x="353354" y="189898"/>
            <a:ext cx="4752046" cy="4667851"/>
            <a:chOff x="353354" y="189899"/>
            <a:chExt cx="4429125" cy="45288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354" y="189899"/>
              <a:ext cx="1795071" cy="8315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9623" y="3193393"/>
              <a:ext cx="4248150" cy="1520190"/>
            </a:xfrm>
            <a:custGeom>
              <a:avLst/>
              <a:gdLst/>
              <a:ahLst/>
              <a:cxnLst/>
              <a:rect l="l" t="t" r="r" b="b"/>
              <a:pathLst>
                <a:path w="4248150" h="1520189">
                  <a:moveTo>
                    <a:pt x="3994341" y="1520096"/>
                  </a:moveTo>
                  <a:lnTo>
                    <a:pt x="253354" y="1520096"/>
                  </a:lnTo>
                  <a:lnTo>
                    <a:pt x="207813" y="1516015"/>
                  </a:lnTo>
                  <a:lnTo>
                    <a:pt x="164950" y="1504247"/>
                  </a:lnTo>
                  <a:lnTo>
                    <a:pt x="125481" y="1485508"/>
                  </a:lnTo>
                  <a:lnTo>
                    <a:pt x="90121" y="1460513"/>
                  </a:lnTo>
                  <a:lnTo>
                    <a:pt x="59585" y="1429978"/>
                  </a:lnTo>
                  <a:lnTo>
                    <a:pt x="34590" y="1394619"/>
                  </a:lnTo>
                  <a:lnTo>
                    <a:pt x="15850" y="1355150"/>
                  </a:lnTo>
                  <a:lnTo>
                    <a:pt x="4081" y="1312288"/>
                  </a:lnTo>
                  <a:lnTo>
                    <a:pt x="0" y="1266747"/>
                  </a:lnTo>
                  <a:lnTo>
                    <a:pt x="0" y="253349"/>
                  </a:lnTo>
                  <a:lnTo>
                    <a:pt x="4081" y="207808"/>
                  </a:lnTo>
                  <a:lnTo>
                    <a:pt x="15850" y="164946"/>
                  </a:lnTo>
                  <a:lnTo>
                    <a:pt x="34590" y="125477"/>
                  </a:lnTo>
                  <a:lnTo>
                    <a:pt x="59585" y="90118"/>
                  </a:lnTo>
                  <a:lnTo>
                    <a:pt x="90121" y="59583"/>
                  </a:lnTo>
                  <a:lnTo>
                    <a:pt x="125481" y="34588"/>
                  </a:lnTo>
                  <a:lnTo>
                    <a:pt x="164950" y="15849"/>
                  </a:lnTo>
                  <a:lnTo>
                    <a:pt x="207813" y="4081"/>
                  </a:lnTo>
                  <a:lnTo>
                    <a:pt x="253354" y="0"/>
                  </a:lnTo>
                  <a:lnTo>
                    <a:pt x="3994341" y="0"/>
                  </a:lnTo>
                  <a:lnTo>
                    <a:pt x="4044000" y="4914"/>
                  </a:lnTo>
                  <a:lnTo>
                    <a:pt x="4091294" y="19287"/>
                  </a:lnTo>
                  <a:lnTo>
                    <a:pt x="4134899" y="42567"/>
                  </a:lnTo>
                  <a:lnTo>
                    <a:pt x="4173491" y="74199"/>
                  </a:lnTo>
                  <a:lnTo>
                    <a:pt x="4205124" y="112791"/>
                  </a:lnTo>
                  <a:lnTo>
                    <a:pt x="4228403" y="156396"/>
                  </a:lnTo>
                  <a:lnTo>
                    <a:pt x="4242777" y="203690"/>
                  </a:lnTo>
                  <a:lnTo>
                    <a:pt x="4247691" y="253349"/>
                  </a:lnTo>
                  <a:lnTo>
                    <a:pt x="4247691" y="1266747"/>
                  </a:lnTo>
                  <a:lnTo>
                    <a:pt x="4243609" y="1312288"/>
                  </a:lnTo>
                  <a:lnTo>
                    <a:pt x="4231841" y="1355150"/>
                  </a:lnTo>
                  <a:lnTo>
                    <a:pt x="4213102" y="1394619"/>
                  </a:lnTo>
                  <a:lnTo>
                    <a:pt x="4188108" y="1429978"/>
                  </a:lnTo>
                  <a:lnTo>
                    <a:pt x="4157573" y="1460513"/>
                  </a:lnTo>
                  <a:lnTo>
                    <a:pt x="4122213" y="1485508"/>
                  </a:lnTo>
                  <a:lnTo>
                    <a:pt x="4082745" y="1504247"/>
                  </a:lnTo>
                  <a:lnTo>
                    <a:pt x="4039882" y="1516015"/>
                  </a:lnTo>
                  <a:lnTo>
                    <a:pt x="3994341" y="15200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623" y="3193393"/>
              <a:ext cx="4248150" cy="1520190"/>
            </a:xfrm>
            <a:custGeom>
              <a:avLst/>
              <a:gdLst/>
              <a:ahLst/>
              <a:cxnLst/>
              <a:rect l="l" t="t" r="r" b="b"/>
              <a:pathLst>
                <a:path w="4248150" h="1520189">
                  <a:moveTo>
                    <a:pt x="0" y="253349"/>
                  </a:moveTo>
                  <a:lnTo>
                    <a:pt x="4081" y="207808"/>
                  </a:lnTo>
                  <a:lnTo>
                    <a:pt x="15850" y="164946"/>
                  </a:lnTo>
                  <a:lnTo>
                    <a:pt x="34590" y="125477"/>
                  </a:lnTo>
                  <a:lnTo>
                    <a:pt x="59585" y="90118"/>
                  </a:lnTo>
                  <a:lnTo>
                    <a:pt x="90121" y="59583"/>
                  </a:lnTo>
                  <a:lnTo>
                    <a:pt x="125481" y="34588"/>
                  </a:lnTo>
                  <a:lnTo>
                    <a:pt x="164950" y="15849"/>
                  </a:lnTo>
                  <a:lnTo>
                    <a:pt x="207813" y="4081"/>
                  </a:lnTo>
                  <a:lnTo>
                    <a:pt x="253354" y="0"/>
                  </a:lnTo>
                  <a:lnTo>
                    <a:pt x="3994341" y="0"/>
                  </a:lnTo>
                  <a:lnTo>
                    <a:pt x="4044000" y="4914"/>
                  </a:lnTo>
                  <a:lnTo>
                    <a:pt x="4091294" y="19287"/>
                  </a:lnTo>
                  <a:lnTo>
                    <a:pt x="4134899" y="42567"/>
                  </a:lnTo>
                  <a:lnTo>
                    <a:pt x="4173491" y="74199"/>
                  </a:lnTo>
                  <a:lnTo>
                    <a:pt x="4205124" y="112791"/>
                  </a:lnTo>
                  <a:lnTo>
                    <a:pt x="4228403" y="156396"/>
                  </a:lnTo>
                  <a:lnTo>
                    <a:pt x="4242777" y="203690"/>
                  </a:lnTo>
                  <a:lnTo>
                    <a:pt x="4247691" y="253349"/>
                  </a:lnTo>
                  <a:lnTo>
                    <a:pt x="4247691" y="1266747"/>
                  </a:lnTo>
                  <a:lnTo>
                    <a:pt x="4243609" y="1312288"/>
                  </a:lnTo>
                  <a:lnTo>
                    <a:pt x="4231841" y="1355150"/>
                  </a:lnTo>
                  <a:lnTo>
                    <a:pt x="4213102" y="1394619"/>
                  </a:lnTo>
                  <a:lnTo>
                    <a:pt x="4188108" y="1429978"/>
                  </a:lnTo>
                  <a:lnTo>
                    <a:pt x="4157573" y="1460513"/>
                  </a:lnTo>
                  <a:lnTo>
                    <a:pt x="4122213" y="1485508"/>
                  </a:lnTo>
                  <a:lnTo>
                    <a:pt x="4082745" y="1504247"/>
                  </a:lnTo>
                  <a:lnTo>
                    <a:pt x="4039882" y="1516015"/>
                  </a:lnTo>
                  <a:lnTo>
                    <a:pt x="3994341" y="1520096"/>
                  </a:lnTo>
                  <a:lnTo>
                    <a:pt x="253354" y="1520096"/>
                  </a:lnTo>
                  <a:lnTo>
                    <a:pt x="207813" y="1516015"/>
                  </a:lnTo>
                  <a:lnTo>
                    <a:pt x="164950" y="1504247"/>
                  </a:lnTo>
                  <a:lnTo>
                    <a:pt x="125481" y="1485508"/>
                  </a:lnTo>
                  <a:lnTo>
                    <a:pt x="90121" y="1460513"/>
                  </a:lnTo>
                  <a:lnTo>
                    <a:pt x="59585" y="1429978"/>
                  </a:lnTo>
                  <a:lnTo>
                    <a:pt x="34590" y="1394619"/>
                  </a:lnTo>
                  <a:lnTo>
                    <a:pt x="15850" y="1355150"/>
                  </a:lnTo>
                  <a:lnTo>
                    <a:pt x="4081" y="1312288"/>
                  </a:lnTo>
                  <a:lnTo>
                    <a:pt x="0" y="1266747"/>
                  </a:lnTo>
                  <a:lnTo>
                    <a:pt x="0" y="253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8525" y="3562350"/>
            <a:ext cx="4165775" cy="8733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lang="en-ID" b="1" i="0" dirty="0" err="1">
                <a:effectLst/>
                <a:latin typeface="Trebuchet MS" panose="020B0603020202020204" pitchFamily="34" charset="0"/>
              </a:rPr>
              <a:t>Infografis</a:t>
            </a:r>
            <a:r>
              <a:rPr lang="en-ID" b="1" i="0" dirty="0">
                <a:effectLst/>
                <a:latin typeface="Trebuchet MS" panose="020B0603020202020204" pitchFamily="34" charset="0"/>
              </a:rPr>
              <a:t> Credit Risk Prediction Model</a:t>
            </a:r>
            <a:endParaRPr lang="en-US" b="1" spc="150" dirty="0">
              <a:latin typeface="Trebuchet MS" panose="020B0603020202020204" pitchFamily="34" charset="0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b="1" spc="150" dirty="0">
                <a:latin typeface="Trebuchet MS" panose="020B0603020202020204" pitchFamily="34" charset="0"/>
                <a:cs typeface="Trebuchet MS"/>
              </a:rPr>
              <a:t>Oleh:</a:t>
            </a:r>
          </a:p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b="1" spc="150" dirty="0" err="1">
                <a:latin typeface="Trebuchet MS" panose="020B0603020202020204" pitchFamily="34" charset="0"/>
                <a:cs typeface="Trebuchet MS"/>
              </a:rPr>
              <a:t>Silvi</a:t>
            </a:r>
            <a:r>
              <a:rPr lang="en-US" b="1" spc="150" dirty="0">
                <a:latin typeface="Trebuchet MS" panose="020B0603020202020204" pitchFamily="34" charset="0"/>
                <a:cs typeface="Trebuchet MS"/>
              </a:rPr>
              <a:t> Kusuma </a:t>
            </a:r>
            <a:r>
              <a:rPr lang="en-US" b="1" spc="150" dirty="0" err="1">
                <a:latin typeface="Trebuchet MS" panose="020B0603020202020204" pitchFamily="34" charset="0"/>
                <a:cs typeface="Trebuchet MS"/>
              </a:rPr>
              <a:t>Wardhani</a:t>
            </a:r>
            <a:r>
              <a:rPr lang="en-US" b="1" spc="150" dirty="0">
                <a:latin typeface="Trebuchet MS" panose="020B0603020202020204" pitchFamily="34" charset="0"/>
                <a:cs typeface="Trebuchet MS"/>
              </a:rPr>
              <a:t> Gunawan </a:t>
            </a:r>
            <a:endParaRPr b="1" dirty="0">
              <a:latin typeface="Trebuchet MS" panose="020B0603020202020204" pitchFamily="34" charset="0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1887" y="3018093"/>
            <a:ext cx="2785194" cy="704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5A45-2A35-D199-04F9-742423F5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B14553B-FB75-FAB9-630F-535EAB5029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A186519-88AC-99D5-437B-F9A2FACF9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pc="125" dirty="0" err="1"/>
              <a:t>Evaluasi</a:t>
            </a:r>
            <a:r>
              <a:rPr lang="en-ID" spc="125" dirty="0"/>
              <a:t> Model</a:t>
            </a:r>
            <a:endParaRPr spc="12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50D529F-D389-3AA7-1591-1B95057F01BC}"/>
              </a:ext>
            </a:extLst>
          </p:cNvPr>
          <p:cNvSpPr txBox="1"/>
          <p:nvPr/>
        </p:nvSpPr>
        <p:spPr>
          <a:xfrm>
            <a:off x="4419600" y="2571749"/>
            <a:ext cx="5995542" cy="34368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 err="1">
                <a:latin typeface="Trebuchet MS"/>
                <a:cs typeface="Trebuchet MS"/>
              </a:rPr>
              <a:t>Akurasi</a:t>
            </a:r>
            <a:r>
              <a:rPr lang="en-US" sz="1400" dirty="0">
                <a:latin typeface="Trebuchet MS"/>
                <a:cs typeface="Trebuchet MS"/>
              </a:rPr>
              <a:t> model logistic regression 83%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3778600-7F47-2C9A-A1DA-FACB36EB88C0}"/>
              </a:ext>
            </a:extLst>
          </p:cNvPr>
          <p:cNvSpPr txBox="1"/>
          <p:nvPr/>
        </p:nvSpPr>
        <p:spPr>
          <a:xfrm>
            <a:off x="786258" y="999736"/>
            <a:ext cx="4724400" cy="34368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>
                <a:latin typeface="Trebuchet MS"/>
                <a:cs typeface="Trebuchet MS"/>
              </a:rPr>
              <a:t>Confusion matrix 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E0E98-98A9-AD45-6C84-77B96C2A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2" y="2992366"/>
            <a:ext cx="3949417" cy="1516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73892-83C0-E9EE-7040-0F8B35F8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1" y="1436523"/>
            <a:ext cx="3275659" cy="30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2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F9CF-F50C-15FE-CE13-7DA3978A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8300DC-7E5A-85B3-D0D7-C29AAF085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145" y="819150"/>
            <a:ext cx="418404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50" dirty="0">
                <a:solidFill>
                  <a:srgbClr val="000000"/>
                </a:solidFill>
              </a:rPr>
              <a:t>Kesimpulan </a:t>
            </a:r>
            <a:endParaRPr lang="en-ID" spc="150" dirty="0">
              <a:solidFill>
                <a:srgbClr val="0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A3F7B8A-9CB8-B5B2-7811-4DF27A0EF8D0}"/>
              </a:ext>
            </a:extLst>
          </p:cNvPr>
          <p:cNvSpPr txBox="1"/>
          <p:nvPr/>
        </p:nvSpPr>
        <p:spPr>
          <a:xfrm>
            <a:off x="915706" y="1352550"/>
            <a:ext cx="7313894" cy="3231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200" dirty="0" err="1">
                <a:latin typeface="Trebuchet MS"/>
                <a:cs typeface="Trebuchet MS"/>
              </a:rPr>
              <a:t>Setelah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melakukan</a:t>
            </a:r>
            <a:r>
              <a:rPr lang="en-ID" sz="1200" dirty="0">
                <a:latin typeface="Trebuchet MS"/>
                <a:cs typeface="Trebuchet MS"/>
              </a:rPr>
              <a:t> proses preprocessing pada dataset, </a:t>
            </a:r>
            <a:r>
              <a:rPr lang="en-ID" sz="1200" dirty="0" err="1">
                <a:latin typeface="Trebuchet MS"/>
                <a:cs typeface="Trebuchet MS"/>
              </a:rPr>
              <a:t>diperoleh</a:t>
            </a:r>
            <a:r>
              <a:rPr lang="en-ID" sz="1200" dirty="0">
                <a:latin typeface="Trebuchet MS"/>
                <a:cs typeface="Trebuchet MS"/>
              </a:rPr>
              <a:t> dataset </a:t>
            </a:r>
            <a:r>
              <a:rPr lang="en-ID" sz="1200" dirty="0" err="1">
                <a:latin typeface="Trebuchet MS"/>
                <a:cs typeface="Trebuchet MS"/>
              </a:rPr>
              <a:t>dengan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jumlah</a:t>
            </a:r>
            <a:r>
              <a:rPr lang="en-ID" sz="1200" dirty="0">
                <a:latin typeface="Trebuchet MS"/>
                <a:cs typeface="Trebuchet MS"/>
              </a:rPr>
              <a:t> 466285 baris dan 75 </a:t>
            </a:r>
            <a:r>
              <a:rPr lang="en-ID" sz="1200" dirty="0" err="1">
                <a:latin typeface="Trebuchet MS"/>
                <a:cs typeface="Trebuchet MS"/>
              </a:rPr>
              <a:t>kolom</a:t>
            </a:r>
            <a:r>
              <a:rPr lang="en-ID" sz="1200" dirty="0">
                <a:latin typeface="Trebuchet MS"/>
                <a:cs typeface="Trebuchet MS"/>
              </a:rPr>
              <a:t>. </a:t>
            </a:r>
            <a:r>
              <a:rPr lang="en-ID" sz="1200" dirty="0" err="1">
                <a:latin typeface="Trebuchet MS"/>
                <a:cs typeface="Trebuchet MS"/>
              </a:rPr>
              <a:t>Seluruh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dalam</a:t>
            </a:r>
            <a:r>
              <a:rPr lang="en-ID" sz="1200" dirty="0">
                <a:latin typeface="Trebuchet MS"/>
                <a:cs typeface="Trebuchet MS"/>
              </a:rPr>
              <a:t> dataset </a:t>
            </a:r>
            <a:r>
              <a:rPr lang="en-ID" sz="1200" dirty="0" err="1">
                <a:latin typeface="Trebuchet MS"/>
                <a:cs typeface="Trebuchet MS"/>
              </a:rPr>
              <a:t>telah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diobservasi</a:t>
            </a:r>
            <a:r>
              <a:rPr lang="en-ID" sz="1200" dirty="0">
                <a:latin typeface="Trebuchet MS"/>
                <a:cs typeface="Trebuchet MS"/>
              </a:rPr>
              <a:t> dan </a:t>
            </a:r>
            <a:r>
              <a:rPr lang="en-ID" sz="1200" dirty="0" err="1">
                <a:latin typeface="Trebuchet MS"/>
                <a:cs typeface="Trebuchet MS"/>
              </a:rPr>
              <a:t>diolah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dengan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mengeliminasi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kolom-kolom</a:t>
            </a:r>
            <a:r>
              <a:rPr lang="en-ID" sz="1200" dirty="0">
                <a:latin typeface="Trebuchet MS"/>
                <a:cs typeface="Trebuchet MS"/>
              </a:rPr>
              <a:t> yang </a:t>
            </a:r>
            <a:r>
              <a:rPr lang="en-ID" sz="1200" dirty="0" err="1">
                <a:latin typeface="Trebuchet MS"/>
                <a:cs typeface="Trebuchet MS"/>
              </a:rPr>
              <a:t>tidak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relevan</a:t>
            </a:r>
            <a:r>
              <a:rPr lang="en-ID" sz="1200" dirty="0">
                <a:latin typeface="Trebuchet MS"/>
                <a:cs typeface="Trebuchet MS"/>
              </a:rPr>
              <a:t>, </a:t>
            </a:r>
            <a:r>
              <a:rPr lang="en-ID" sz="1200" dirty="0" err="1">
                <a:latin typeface="Trebuchet MS"/>
                <a:cs typeface="Trebuchet MS"/>
              </a:rPr>
              <a:t>mengisi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nilai</a:t>
            </a:r>
            <a:r>
              <a:rPr lang="en-ID" sz="1200" dirty="0">
                <a:latin typeface="Trebuchet MS"/>
                <a:cs typeface="Trebuchet MS"/>
              </a:rPr>
              <a:t> missing value, dan </a:t>
            </a:r>
            <a:r>
              <a:rPr lang="en-ID" sz="1200" dirty="0" err="1">
                <a:latin typeface="Trebuchet MS"/>
                <a:cs typeface="Trebuchet MS"/>
              </a:rPr>
              <a:t>mengubah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tipe</a:t>
            </a:r>
            <a:r>
              <a:rPr lang="en-ID" sz="1200" dirty="0">
                <a:latin typeface="Trebuchet MS"/>
                <a:cs typeface="Trebuchet MS"/>
              </a:rPr>
              <a:t> data </a:t>
            </a:r>
            <a:r>
              <a:rPr lang="en-ID" sz="1200" dirty="0" err="1">
                <a:latin typeface="Trebuchet MS"/>
                <a:cs typeface="Trebuchet MS"/>
              </a:rPr>
              <a:t>dari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kolom-kolom</a:t>
            </a:r>
            <a:r>
              <a:rPr lang="en-ID" sz="1200" dirty="0">
                <a:latin typeface="Trebuchet MS"/>
                <a:cs typeface="Trebuchet MS"/>
              </a:rPr>
              <a:t> yang </a:t>
            </a:r>
            <a:r>
              <a:rPr lang="en-ID" sz="1200" dirty="0" err="1">
                <a:latin typeface="Trebuchet MS"/>
                <a:cs typeface="Trebuchet MS"/>
              </a:rPr>
              <a:t>diperlukan.lalu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melakukan</a:t>
            </a:r>
            <a:r>
              <a:rPr lang="en-ID" sz="1200" dirty="0">
                <a:latin typeface="Trebuchet MS"/>
                <a:cs typeface="Trebuchet MS"/>
              </a:rPr>
              <a:t> handling data Imbalance </a:t>
            </a:r>
            <a:r>
              <a:rPr lang="en-ID" sz="1200" dirty="0" err="1">
                <a:latin typeface="Trebuchet MS"/>
                <a:cs typeface="Trebuchet MS"/>
              </a:rPr>
              <a:t>Seluruh</a:t>
            </a:r>
            <a:r>
              <a:rPr lang="en-ID" sz="1200" dirty="0">
                <a:latin typeface="Trebuchet MS"/>
                <a:cs typeface="Trebuchet MS"/>
              </a:rPr>
              <a:t> dataset </a:t>
            </a:r>
            <a:r>
              <a:rPr lang="en-ID" sz="1200" dirty="0" err="1">
                <a:latin typeface="Trebuchet MS"/>
                <a:cs typeface="Trebuchet MS"/>
              </a:rPr>
              <a:t>memiliki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jumlah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kelas</a:t>
            </a:r>
            <a:r>
              <a:rPr lang="en-ID" sz="1200" dirty="0">
                <a:latin typeface="Trebuchet MS"/>
                <a:cs typeface="Trebuchet MS"/>
              </a:rPr>
              <a:t> yang </a:t>
            </a:r>
            <a:r>
              <a:rPr lang="en-ID" sz="1200" dirty="0" err="1">
                <a:latin typeface="Trebuchet MS"/>
                <a:cs typeface="Trebuchet MS"/>
              </a:rPr>
              <a:t>tidak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seimbang</a:t>
            </a:r>
            <a:r>
              <a:rPr lang="en-ID" sz="1200" dirty="0">
                <a:latin typeface="Trebuchet MS"/>
                <a:cs typeface="Trebuchet MS"/>
              </a:rPr>
              <a:t>, </a:t>
            </a:r>
            <a:r>
              <a:rPr lang="en-ID" sz="1200" dirty="0" err="1">
                <a:latin typeface="Trebuchet MS"/>
                <a:cs typeface="Trebuchet MS"/>
              </a:rPr>
              <a:t>yaitu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jumlah</a:t>
            </a:r>
            <a:r>
              <a:rPr lang="en-ID" sz="1200" dirty="0">
                <a:latin typeface="Trebuchet MS"/>
                <a:cs typeface="Trebuchet MS"/>
              </a:rPr>
              <a:t> 'good' </a:t>
            </a:r>
            <a:r>
              <a:rPr lang="en-ID" sz="1200" dirty="0" err="1">
                <a:latin typeface="Trebuchet MS"/>
                <a:cs typeface="Trebuchet MS"/>
              </a:rPr>
              <a:t>lebih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banyak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dibandingkan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kelas</a:t>
            </a:r>
            <a:r>
              <a:rPr lang="en-ID" sz="1200" dirty="0">
                <a:latin typeface="Trebuchet MS"/>
                <a:cs typeface="Trebuchet MS"/>
              </a:rPr>
              <a:t> 'bad' </a:t>
            </a:r>
            <a:r>
              <a:rPr lang="en-ID" sz="1200" dirty="0" err="1">
                <a:latin typeface="Trebuchet MS"/>
                <a:cs typeface="Trebuchet MS"/>
              </a:rPr>
              <a:t>dari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pengelompokan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loan_status.Untuk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mengatasi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masalah</a:t>
            </a:r>
            <a:r>
              <a:rPr lang="en-ID" sz="1200" dirty="0">
                <a:latin typeface="Trebuchet MS"/>
                <a:cs typeface="Trebuchet MS"/>
              </a:rPr>
              <a:t> data imbalance </a:t>
            </a:r>
            <a:r>
              <a:rPr lang="en-ID" sz="1200" dirty="0" err="1">
                <a:latin typeface="Trebuchet MS"/>
                <a:cs typeface="Trebuchet MS"/>
              </a:rPr>
              <a:t>dalam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pengolahan</a:t>
            </a:r>
            <a:r>
              <a:rPr lang="en-ID" sz="1200" dirty="0">
                <a:latin typeface="Trebuchet MS"/>
                <a:cs typeface="Trebuchet MS"/>
              </a:rPr>
              <a:t> data credit risk, </a:t>
            </a:r>
            <a:r>
              <a:rPr lang="en-ID" sz="1200" dirty="0" err="1">
                <a:latin typeface="Trebuchet MS"/>
                <a:cs typeface="Trebuchet MS"/>
              </a:rPr>
              <a:t>saya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menggunakan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metode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undersampling</a:t>
            </a:r>
            <a:r>
              <a:rPr lang="en-ID" sz="1200" dirty="0">
                <a:latin typeface="Trebuchet MS"/>
                <a:cs typeface="Trebuchet MS"/>
              </a:rPr>
              <a:t>. </a:t>
            </a:r>
            <a:r>
              <a:rPr lang="en-ID" sz="1200" dirty="0" err="1">
                <a:latin typeface="Trebuchet MS"/>
                <a:cs typeface="Trebuchet MS"/>
              </a:rPr>
              <a:t>Metode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ini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menggabungkan</a:t>
            </a:r>
            <a:r>
              <a:rPr lang="en-ID" sz="1200" dirty="0">
                <a:latin typeface="Trebuchet MS"/>
                <a:cs typeface="Trebuchet MS"/>
              </a:rPr>
              <a:t> data </a:t>
            </a:r>
            <a:r>
              <a:rPr lang="en-ID" sz="1200" dirty="0" err="1">
                <a:latin typeface="Trebuchet MS"/>
                <a:cs typeface="Trebuchet MS"/>
              </a:rPr>
              <a:t>kelas</a:t>
            </a:r>
            <a:r>
              <a:rPr lang="en-ID" sz="1200" dirty="0">
                <a:latin typeface="Trebuchet MS"/>
                <a:cs typeface="Trebuchet MS"/>
              </a:rPr>
              <a:t> 'bad' </a:t>
            </a:r>
            <a:r>
              <a:rPr lang="en-ID" sz="1200" dirty="0" err="1">
                <a:latin typeface="Trebuchet MS"/>
                <a:cs typeface="Trebuchet MS"/>
              </a:rPr>
              <a:t>sebanyak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kelas</a:t>
            </a:r>
            <a:r>
              <a:rPr lang="en-ID" sz="1200" dirty="0">
                <a:latin typeface="Trebuchet MS"/>
                <a:cs typeface="Trebuchet MS"/>
              </a:rPr>
              <a:t> 'good’.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200" dirty="0">
                <a:latin typeface="Trebuchet MS"/>
                <a:cs typeface="Trebuchet MS"/>
              </a:rPr>
              <a:t>Model: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200" dirty="0">
                <a:latin typeface="Trebuchet MS"/>
                <a:cs typeface="Trebuchet MS"/>
              </a:rPr>
              <a:t>Logistic Regression: </a:t>
            </a:r>
            <a:r>
              <a:rPr lang="en-ID" sz="1200" dirty="0" err="1">
                <a:latin typeface="Trebuchet MS"/>
                <a:cs typeface="Trebuchet MS"/>
              </a:rPr>
              <a:t>Setelah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melakukan</a:t>
            </a:r>
            <a:r>
              <a:rPr lang="en-ID" sz="1200" dirty="0">
                <a:latin typeface="Trebuchet MS"/>
                <a:cs typeface="Trebuchet MS"/>
              </a:rPr>
              <a:t> tuning parameter pada model Logistic Regression, </a:t>
            </a:r>
            <a:r>
              <a:rPr lang="en-ID" sz="1200" dirty="0" err="1">
                <a:latin typeface="Trebuchet MS"/>
                <a:cs typeface="Trebuchet MS"/>
              </a:rPr>
              <a:t>didapatkan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kombinasi</a:t>
            </a:r>
            <a:r>
              <a:rPr lang="en-ID" sz="1200" dirty="0">
                <a:latin typeface="Trebuchet MS"/>
                <a:cs typeface="Trebuchet MS"/>
              </a:rPr>
              <a:t> parameter yang </a:t>
            </a:r>
            <a:r>
              <a:rPr lang="en-ID" sz="1200" dirty="0" err="1">
                <a:latin typeface="Trebuchet MS"/>
                <a:cs typeface="Trebuchet MS"/>
              </a:rPr>
              <a:t>memberikan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kinerja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terbaik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dengan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akurasi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sebesar</a:t>
            </a:r>
            <a:r>
              <a:rPr lang="en-ID" sz="1200" dirty="0">
                <a:latin typeface="Trebuchet MS"/>
                <a:cs typeface="Trebuchet MS"/>
              </a:rPr>
              <a:t> 80%. </a:t>
            </a:r>
            <a:r>
              <a:rPr lang="en-ID" sz="1200" dirty="0" err="1">
                <a:latin typeface="Trebuchet MS"/>
                <a:cs typeface="Trebuchet MS"/>
              </a:rPr>
              <a:t>Kurva</a:t>
            </a:r>
            <a:r>
              <a:rPr lang="en-ID" sz="1200" dirty="0">
                <a:latin typeface="Trebuchet MS"/>
                <a:cs typeface="Trebuchet MS"/>
              </a:rPr>
              <a:t> ROC dan Confusion Matrix </a:t>
            </a:r>
            <a:r>
              <a:rPr lang="en-ID" sz="1200" dirty="0" err="1">
                <a:latin typeface="Trebuchet MS"/>
                <a:cs typeface="Trebuchet MS"/>
              </a:rPr>
              <a:t>dapat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digunakan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sebagai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indikator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untuk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menilai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kinerja</a:t>
            </a:r>
            <a:r>
              <a:rPr lang="en-ID" sz="1200" dirty="0">
                <a:latin typeface="Trebuchet MS"/>
                <a:cs typeface="Trebuchet MS"/>
              </a:rPr>
              <a:t> model.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200" dirty="0">
                <a:latin typeface="Trebuchet MS"/>
                <a:cs typeface="Trebuchet MS"/>
              </a:rPr>
              <a:t>Decision Tree: </a:t>
            </a:r>
            <a:r>
              <a:rPr lang="en-ID" sz="1200" dirty="0" err="1">
                <a:latin typeface="Trebuchet MS"/>
                <a:cs typeface="Trebuchet MS"/>
              </a:rPr>
              <a:t>Selain</a:t>
            </a:r>
            <a:r>
              <a:rPr lang="en-ID" sz="1200" dirty="0">
                <a:latin typeface="Trebuchet MS"/>
                <a:cs typeface="Trebuchet MS"/>
              </a:rPr>
              <a:t> Logistic Regression, </a:t>
            </a:r>
            <a:r>
              <a:rPr lang="en-ID" sz="1200" dirty="0" err="1">
                <a:latin typeface="Trebuchet MS"/>
                <a:cs typeface="Trebuchet MS"/>
              </a:rPr>
              <a:t>kita</a:t>
            </a:r>
            <a:r>
              <a:rPr lang="en-ID" sz="1200" dirty="0">
                <a:latin typeface="Trebuchet MS"/>
                <a:cs typeface="Trebuchet MS"/>
              </a:rPr>
              <a:t> juga </a:t>
            </a:r>
            <a:r>
              <a:rPr lang="en-ID" sz="1200" dirty="0" err="1">
                <a:latin typeface="Trebuchet MS"/>
                <a:cs typeface="Trebuchet MS"/>
              </a:rPr>
              <a:t>menggunakan</a:t>
            </a:r>
            <a:r>
              <a:rPr lang="en-ID" sz="1200" dirty="0">
                <a:latin typeface="Trebuchet MS"/>
                <a:cs typeface="Trebuchet MS"/>
              </a:rPr>
              <a:t> model Decision Tree </a:t>
            </a:r>
            <a:r>
              <a:rPr lang="en-ID" sz="1200" dirty="0" err="1">
                <a:latin typeface="Trebuchet MS"/>
                <a:cs typeface="Trebuchet MS"/>
              </a:rPr>
              <a:t>dengan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metrik</a:t>
            </a:r>
            <a:r>
              <a:rPr lang="en-ID" sz="1200" dirty="0">
                <a:latin typeface="Trebuchet MS"/>
                <a:cs typeface="Trebuchet MS"/>
              </a:rPr>
              <a:t> entropy dan </a:t>
            </a:r>
            <a:r>
              <a:rPr lang="en-ID" sz="1200" dirty="0" err="1">
                <a:latin typeface="Trebuchet MS"/>
                <a:cs typeface="Trebuchet MS"/>
              </a:rPr>
              <a:t>menemukan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bahwa</a:t>
            </a:r>
            <a:r>
              <a:rPr lang="en-ID" sz="1200" dirty="0">
                <a:latin typeface="Trebuchet MS"/>
                <a:cs typeface="Trebuchet MS"/>
              </a:rPr>
              <a:t> model </a:t>
            </a:r>
            <a:r>
              <a:rPr lang="en-ID" sz="1200" dirty="0" err="1">
                <a:latin typeface="Trebuchet MS"/>
                <a:cs typeface="Trebuchet MS"/>
              </a:rPr>
              <a:t>ini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memiliki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akurasi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sebesar</a:t>
            </a:r>
            <a:r>
              <a:rPr lang="en-ID" sz="1200" dirty="0">
                <a:latin typeface="Trebuchet MS"/>
                <a:cs typeface="Trebuchet MS"/>
              </a:rPr>
              <a:t> 83%.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200" b="1" i="1" dirty="0">
                <a:latin typeface="Trebuchet MS"/>
                <a:cs typeface="Trebuchet MS"/>
              </a:rPr>
              <a:t>Hal </a:t>
            </a:r>
            <a:r>
              <a:rPr lang="en-ID" sz="1200" b="1" i="1" dirty="0" err="1">
                <a:latin typeface="Trebuchet MS"/>
                <a:cs typeface="Trebuchet MS"/>
              </a:rPr>
              <a:t>ini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menunjukkan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bahwa</a:t>
            </a:r>
            <a:r>
              <a:rPr lang="en-ID" sz="1200" b="1" i="1" dirty="0">
                <a:latin typeface="Trebuchet MS"/>
                <a:cs typeface="Trebuchet MS"/>
              </a:rPr>
              <a:t> model decision tree </a:t>
            </a:r>
            <a:r>
              <a:rPr lang="en-ID" sz="1200" b="1" i="1" dirty="0" err="1">
                <a:latin typeface="Trebuchet MS"/>
                <a:cs typeface="Trebuchet MS"/>
              </a:rPr>
              <a:t>lebih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tepat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digunakan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karena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akurasinya</a:t>
            </a:r>
            <a:r>
              <a:rPr lang="en-ID" sz="1200" b="1" i="1" dirty="0">
                <a:latin typeface="Trebuchet MS"/>
                <a:cs typeface="Trebuchet MS"/>
              </a:rPr>
              <a:t> yang </a:t>
            </a:r>
            <a:r>
              <a:rPr lang="en-ID" sz="1200" b="1" i="1" dirty="0" err="1">
                <a:latin typeface="Trebuchet MS"/>
                <a:cs typeface="Trebuchet MS"/>
              </a:rPr>
              <a:t>lebih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tinggi</a:t>
            </a:r>
            <a:r>
              <a:rPr lang="en-ID" sz="1200" b="1" i="1" dirty="0">
                <a:latin typeface="Trebuchet MS"/>
                <a:cs typeface="Trebuchet MS"/>
              </a:rPr>
              <a:t> </a:t>
            </a:r>
            <a:r>
              <a:rPr lang="en-ID" sz="1200" b="1" i="1" dirty="0" err="1">
                <a:latin typeface="Trebuchet MS"/>
                <a:cs typeface="Trebuchet MS"/>
              </a:rPr>
              <a:t>daripada</a:t>
            </a:r>
            <a:r>
              <a:rPr lang="en-ID" sz="1200" b="1" i="1" dirty="0">
                <a:latin typeface="Trebuchet MS"/>
                <a:cs typeface="Trebuchet MS"/>
              </a:rPr>
              <a:t> logistic regression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C9F5B83-E0B9-7D86-1E38-19D66C01AA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8" y="467130"/>
            <a:ext cx="1168172" cy="2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1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39" y="1910257"/>
            <a:ext cx="41173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340" dirty="0">
                <a:solidFill>
                  <a:srgbClr val="FFFFFF"/>
                </a:solidFill>
              </a:rPr>
              <a:t>Thank</a:t>
            </a:r>
            <a:r>
              <a:rPr sz="5800" spc="-750" dirty="0">
                <a:solidFill>
                  <a:srgbClr val="FFFFFF"/>
                </a:solidFill>
              </a:rPr>
              <a:t> </a:t>
            </a:r>
            <a:r>
              <a:rPr sz="5800" spc="55" dirty="0">
                <a:solidFill>
                  <a:srgbClr val="FFFFFF"/>
                </a:solidFill>
              </a:rPr>
              <a:t>You!</a:t>
            </a:r>
            <a:endParaRPr sz="5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7165" y="4126791"/>
            <a:ext cx="1723946" cy="385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160" y="394367"/>
            <a:ext cx="418404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pc="150" dirty="0">
                <a:solidFill>
                  <a:srgbClr val="000000"/>
                </a:solidFill>
              </a:rPr>
              <a:t>Problem Statement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582" y="2774789"/>
            <a:ext cx="4678017" cy="967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">
              <a:lnSpc>
                <a:spcPct val="114999"/>
              </a:lnSpc>
              <a:spcBef>
                <a:spcPts val="100"/>
              </a:spcBef>
            </a:pPr>
            <a:r>
              <a:rPr lang="en-ID" dirty="0">
                <a:latin typeface="Trebuchet MS"/>
                <a:cs typeface="Trebuchet MS"/>
              </a:rPr>
              <a:t>F</a:t>
            </a:r>
            <a:r>
              <a:rPr lang="en-ID" sz="1800" dirty="0">
                <a:latin typeface="Trebuchet MS"/>
                <a:cs typeface="Trebuchet MS"/>
              </a:rPr>
              <a:t>ile :loan_data_2007_2014.csv</a:t>
            </a:r>
          </a:p>
          <a:p>
            <a:pPr marL="12700" marR="5080" indent="20955">
              <a:lnSpc>
                <a:spcPct val="114999"/>
              </a:lnSpc>
              <a:spcBef>
                <a:spcPts val="100"/>
              </a:spcBef>
            </a:pPr>
            <a:r>
              <a:rPr lang="en-ID" sz="1800" dirty="0" err="1">
                <a:latin typeface="Trebuchet MS"/>
                <a:cs typeface="Trebuchet MS"/>
              </a:rPr>
              <a:t>Jumlah</a:t>
            </a:r>
            <a:r>
              <a:rPr lang="en-ID" sz="1800" dirty="0">
                <a:latin typeface="Trebuchet MS"/>
                <a:cs typeface="Trebuchet MS"/>
              </a:rPr>
              <a:t> baris: 466285</a:t>
            </a:r>
          </a:p>
          <a:p>
            <a:pPr marL="12700" marR="5080" indent="20955">
              <a:lnSpc>
                <a:spcPct val="114999"/>
              </a:lnSpc>
              <a:spcBef>
                <a:spcPts val="100"/>
              </a:spcBef>
            </a:pPr>
            <a:r>
              <a:rPr lang="en-ID" sz="1800" dirty="0" err="1">
                <a:latin typeface="Trebuchet MS"/>
                <a:cs typeface="Trebuchet MS"/>
              </a:rPr>
              <a:t>Jumlah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kolom</a:t>
            </a:r>
            <a:r>
              <a:rPr lang="en-ID" sz="1800" dirty="0">
                <a:latin typeface="Trebuchet MS"/>
                <a:cs typeface="Trebuchet MS"/>
              </a:rPr>
              <a:t>: 75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400" y="1123950"/>
            <a:ext cx="7086600" cy="941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800" dirty="0" err="1">
                <a:latin typeface="Trebuchet MS"/>
                <a:cs typeface="Trebuchet MS"/>
              </a:rPr>
              <a:t>Menyiapkan</a:t>
            </a:r>
            <a:r>
              <a:rPr lang="en-ID" sz="1800" dirty="0">
                <a:latin typeface="Trebuchet MS"/>
                <a:cs typeface="Trebuchet MS"/>
              </a:rPr>
              <a:t> model </a:t>
            </a:r>
            <a:r>
              <a:rPr lang="en-ID" sz="1800" dirty="0" err="1">
                <a:latin typeface="Trebuchet MS"/>
                <a:cs typeface="Trebuchet MS"/>
              </a:rPr>
              <a:t>prediksi</a:t>
            </a:r>
            <a:r>
              <a:rPr lang="en-ID" sz="1800" dirty="0">
                <a:latin typeface="Trebuchet MS"/>
                <a:cs typeface="Trebuchet MS"/>
              </a:rPr>
              <a:t> credit risk </a:t>
            </a:r>
            <a:r>
              <a:rPr lang="en-ID" sz="1800" dirty="0" err="1">
                <a:latin typeface="Trebuchet MS"/>
                <a:cs typeface="Trebuchet MS"/>
              </a:rPr>
              <a:t>menggunakan</a:t>
            </a:r>
            <a:r>
              <a:rPr lang="en-ID" sz="1800" dirty="0">
                <a:latin typeface="Trebuchet MS"/>
                <a:cs typeface="Trebuchet MS"/>
              </a:rPr>
              <a:t> dataset yang </a:t>
            </a:r>
            <a:r>
              <a:rPr lang="en-ID" sz="1800" dirty="0" err="1">
                <a:latin typeface="Trebuchet MS"/>
                <a:cs typeface="Trebuchet MS"/>
              </a:rPr>
              <a:t>diberikan</a:t>
            </a:r>
            <a:r>
              <a:rPr lang="en-ID" sz="1800" dirty="0">
                <a:latin typeface="Trebuchet MS"/>
                <a:cs typeface="Trebuchet MS"/>
              </a:rPr>
              <a:t> oleh </a:t>
            </a:r>
            <a:r>
              <a:rPr lang="en-ID" sz="1800" dirty="0" err="1">
                <a:latin typeface="Trebuchet MS"/>
                <a:cs typeface="Trebuchet MS"/>
              </a:rPr>
              <a:t>perusahaan</a:t>
            </a:r>
            <a:r>
              <a:rPr lang="en-ID" sz="1800" dirty="0">
                <a:latin typeface="Trebuchet MS"/>
                <a:cs typeface="Trebuchet MS"/>
              </a:rPr>
              <a:t>, yang </a:t>
            </a:r>
            <a:r>
              <a:rPr lang="en-ID" sz="1800" dirty="0" err="1">
                <a:latin typeface="Trebuchet MS"/>
                <a:cs typeface="Trebuchet MS"/>
              </a:rPr>
              <a:t>terdiri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dari</a:t>
            </a:r>
            <a:r>
              <a:rPr lang="en-ID" sz="1800" dirty="0">
                <a:latin typeface="Trebuchet MS"/>
                <a:cs typeface="Trebuchet MS"/>
              </a:rPr>
              <a:t> data </a:t>
            </a:r>
            <a:r>
              <a:rPr lang="en-ID" sz="1800" dirty="0" err="1">
                <a:latin typeface="Trebuchet MS"/>
                <a:cs typeface="Trebuchet MS"/>
              </a:rPr>
              <a:t>pinjaman</a:t>
            </a:r>
            <a:r>
              <a:rPr lang="en-ID" sz="1800" dirty="0">
                <a:latin typeface="Trebuchet MS"/>
                <a:cs typeface="Trebuchet MS"/>
              </a:rPr>
              <a:t> yang </a:t>
            </a:r>
            <a:r>
              <a:rPr lang="en-ID" sz="1800" dirty="0" err="1">
                <a:latin typeface="Trebuchet MS"/>
                <a:cs typeface="Trebuchet MS"/>
              </a:rPr>
              <a:t>diterima</a:t>
            </a:r>
            <a:r>
              <a:rPr lang="en-ID" sz="1800" dirty="0">
                <a:latin typeface="Trebuchet MS"/>
                <a:cs typeface="Trebuchet MS"/>
              </a:rPr>
              <a:t> dan </a:t>
            </a:r>
            <a:r>
              <a:rPr lang="en-ID" sz="1800" dirty="0" err="1">
                <a:latin typeface="Trebuchet MS"/>
                <a:cs typeface="Trebuchet MS"/>
              </a:rPr>
              <a:t>ditolak</a:t>
            </a:r>
            <a:r>
              <a:rPr lang="en-ID" sz="1800" dirty="0">
                <a:latin typeface="Trebuchet MS"/>
                <a:cs typeface="Trebuchet MS"/>
              </a:rPr>
              <a:t>.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8" y="467130"/>
            <a:ext cx="1168172" cy="261086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0A381A3-29C1-0C02-89CD-61234B361129}"/>
              </a:ext>
            </a:extLst>
          </p:cNvPr>
          <p:cNvSpPr txBox="1">
            <a:spLocks/>
          </p:cNvSpPr>
          <p:nvPr/>
        </p:nvSpPr>
        <p:spPr>
          <a:xfrm>
            <a:off x="914400" y="2190750"/>
            <a:ext cx="418404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CF101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0" spc="150" dirty="0">
                <a:solidFill>
                  <a:srgbClr val="000000"/>
                </a:solidFill>
              </a:rPr>
              <a:t>D</a:t>
            </a:r>
            <a:r>
              <a:rPr lang="en-ID" b="0" spc="150" dirty="0" err="1">
                <a:solidFill>
                  <a:srgbClr val="000000"/>
                </a:solidFill>
              </a:rPr>
              <a:t>ataset</a:t>
            </a:r>
            <a:endParaRPr lang="en-ID" b="0" spc="1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25" dirty="0"/>
              <a:t>Data </a:t>
            </a:r>
            <a:r>
              <a:rPr lang="en-US" spc="125" dirty="0" err="1"/>
              <a:t>Preprossesing</a:t>
            </a:r>
            <a:endParaRPr spc="125" dirty="0"/>
          </a:p>
        </p:txBody>
      </p:sp>
      <p:sp>
        <p:nvSpPr>
          <p:cNvPr id="9" name="object 9"/>
          <p:cNvSpPr txBox="1"/>
          <p:nvPr/>
        </p:nvSpPr>
        <p:spPr>
          <a:xfrm>
            <a:off x="786258" y="1123950"/>
            <a:ext cx="6990080" cy="68223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ID" sz="1200" dirty="0" err="1">
                <a:latin typeface="Trebuchet MS"/>
                <a:cs typeface="Trebuchet MS"/>
              </a:rPr>
              <a:t>Bersihkan</a:t>
            </a:r>
            <a:r>
              <a:rPr lang="en-ID" sz="1200" dirty="0">
                <a:latin typeface="Trebuchet MS"/>
                <a:cs typeface="Trebuchet MS"/>
              </a:rPr>
              <a:t> data: </a:t>
            </a:r>
            <a:r>
              <a:rPr lang="en-ID" sz="1200" dirty="0" err="1">
                <a:latin typeface="Trebuchet MS"/>
                <a:cs typeface="Trebuchet MS"/>
              </a:rPr>
              <a:t>hilangkan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kolom-kolom</a:t>
            </a:r>
            <a:r>
              <a:rPr lang="en-ID" sz="1200" dirty="0">
                <a:latin typeface="Trebuchet MS"/>
                <a:cs typeface="Trebuchet MS"/>
              </a:rPr>
              <a:t> yang </a:t>
            </a:r>
            <a:r>
              <a:rPr lang="en-ID" sz="1200" dirty="0" err="1">
                <a:latin typeface="Trebuchet MS"/>
                <a:cs typeface="Trebuchet MS"/>
              </a:rPr>
              <a:t>tidak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relevan</a:t>
            </a:r>
            <a:r>
              <a:rPr lang="en-ID" sz="1200" dirty="0">
                <a:latin typeface="Trebuchet MS"/>
                <a:cs typeface="Trebuchet MS"/>
              </a:rPr>
              <a:t>, </a:t>
            </a:r>
            <a:r>
              <a:rPr lang="en-ID" sz="1200" dirty="0" err="1">
                <a:latin typeface="Trebuchet MS"/>
                <a:cs typeface="Trebuchet MS"/>
              </a:rPr>
              <a:t>mengisi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nilai</a:t>
            </a:r>
            <a:r>
              <a:rPr lang="en-ID" sz="1200" dirty="0">
                <a:latin typeface="Trebuchet MS"/>
                <a:cs typeface="Trebuchet MS"/>
              </a:rPr>
              <a:t> missing value </a:t>
            </a:r>
            <a:r>
              <a:rPr lang="sv-SE" sz="1200" dirty="0">
                <a:latin typeface="Trebuchet MS"/>
                <a:cs typeface="Trebuchet MS"/>
              </a:rPr>
              <a:t>mengganti nilai NaN dengan nilai rata-rata atau nilai yang paling sering muncul</a:t>
            </a:r>
            <a:r>
              <a:rPr lang="en-ID" sz="1200" dirty="0">
                <a:latin typeface="Trebuchet MS"/>
                <a:cs typeface="Trebuchet MS"/>
              </a:rPr>
              <a:t>, dan </a:t>
            </a:r>
            <a:r>
              <a:rPr lang="en-ID" sz="1200" dirty="0" err="1">
                <a:latin typeface="Trebuchet MS"/>
                <a:cs typeface="Trebuchet MS"/>
              </a:rPr>
              <a:t>mengubah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tipe</a:t>
            </a:r>
            <a:r>
              <a:rPr lang="en-ID" sz="1200" dirty="0">
                <a:latin typeface="Trebuchet MS"/>
                <a:cs typeface="Trebuchet MS"/>
              </a:rPr>
              <a:t> data </a:t>
            </a:r>
            <a:r>
              <a:rPr lang="en-ID" sz="1200" dirty="0" err="1">
                <a:latin typeface="Trebuchet MS"/>
                <a:cs typeface="Trebuchet MS"/>
              </a:rPr>
              <a:t>dari</a:t>
            </a:r>
            <a:r>
              <a:rPr lang="en-ID" sz="1200" dirty="0">
                <a:latin typeface="Trebuchet MS"/>
                <a:cs typeface="Trebuchet MS"/>
              </a:rPr>
              <a:t> </a:t>
            </a:r>
            <a:r>
              <a:rPr lang="en-ID" sz="1200" dirty="0" err="1">
                <a:latin typeface="Trebuchet MS"/>
                <a:cs typeface="Trebuchet MS"/>
              </a:rPr>
              <a:t>kolom-kolom</a:t>
            </a:r>
            <a:r>
              <a:rPr lang="en-ID" sz="1200" dirty="0">
                <a:latin typeface="Trebuchet MS"/>
                <a:cs typeface="Trebuchet MS"/>
              </a:rPr>
              <a:t> yang </a:t>
            </a:r>
            <a:r>
              <a:rPr lang="en-ID" sz="1200" dirty="0" err="1">
                <a:latin typeface="Trebuchet MS"/>
                <a:cs typeface="Trebuchet MS"/>
              </a:rPr>
              <a:t>diperlukan</a:t>
            </a:r>
            <a:r>
              <a:rPr lang="en-ID" sz="1200" dirty="0"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0" y="2297506"/>
            <a:ext cx="5804535" cy="147091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lang="en-US" sz="1200" dirty="0" err="1">
                <a:latin typeface="Trebuchet MS"/>
                <a:cs typeface="Trebuchet MS"/>
              </a:rPr>
              <a:t>Menggunakan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kolom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loan_status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untuk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digunakan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sebagai</a:t>
            </a:r>
            <a:r>
              <a:rPr lang="en-US" sz="1200" dirty="0">
                <a:latin typeface="Trebuchet MS"/>
                <a:cs typeface="Trebuchet MS"/>
              </a:rPr>
              <a:t> predictor good/bad </a:t>
            </a:r>
            <a:r>
              <a:rPr lang="en-US" sz="1200" dirty="0" err="1">
                <a:latin typeface="Trebuchet MS"/>
                <a:cs typeface="Trebuchet MS"/>
              </a:rPr>
              <a:t>peminjam.Dengan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kategori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yaitu</a:t>
            </a:r>
            <a:r>
              <a:rPr lang="en-US" sz="1200" dirty="0">
                <a:latin typeface="Trebuchet MS"/>
                <a:cs typeface="Trebuchet MS"/>
              </a:rPr>
              <a:t> :</a:t>
            </a:r>
          </a:p>
          <a:p>
            <a:pPr marL="184150" indent="-17145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ebuchet MS"/>
                <a:cs typeface="Trebuchet MS"/>
              </a:rPr>
              <a:t>Tidak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pasti</a:t>
            </a:r>
            <a:r>
              <a:rPr lang="en-US" sz="1200" dirty="0">
                <a:latin typeface="Trebuchet MS"/>
                <a:cs typeface="Trebuchet MS"/>
              </a:rPr>
              <a:t> : Current dan In Grace Period (</a:t>
            </a:r>
            <a:r>
              <a:rPr lang="en-US" sz="1200" dirty="0" err="1">
                <a:latin typeface="Trebuchet MS"/>
                <a:cs typeface="Trebuchet MS"/>
              </a:rPr>
              <a:t>dikarenakan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pinjaman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masih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berlangsung</a:t>
            </a:r>
            <a:r>
              <a:rPr lang="en-US" sz="1200" dirty="0">
                <a:latin typeface="Trebuchet MS"/>
                <a:cs typeface="Trebuchet MS"/>
              </a:rPr>
              <a:t>)</a:t>
            </a:r>
          </a:p>
          <a:p>
            <a:pPr marL="184150" indent="-17145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Trebuchet MS"/>
                <a:cs typeface="Trebuchet MS"/>
              </a:rPr>
              <a:t>Good : Fully Paid dan Does not meet the credit policy. </a:t>
            </a:r>
            <a:r>
              <a:rPr lang="en-US" sz="1200" dirty="0" err="1">
                <a:latin typeface="Trebuchet MS"/>
                <a:cs typeface="Trebuchet MS"/>
              </a:rPr>
              <a:t>Status:Fully</a:t>
            </a:r>
            <a:r>
              <a:rPr lang="en-US" sz="1200" dirty="0">
                <a:latin typeface="Trebuchet MS"/>
                <a:cs typeface="Trebuchet MS"/>
              </a:rPr>
              <a:t> Paid</a:t>
            </a:r>
          </a:p>
          <a:p>
            <a:pPr marL="184150" indent="-171450">
              <a:lnSpc>
                <a:spcPct val="100000"/>
              </a:lnSpc>
              <a:spcBef>
                <a:spcPts val="73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Trebuchet MS"/>
                <a:cs typeface="Trebuchet MS"/>
              </a:rPr>
              <a:t>Bad : </a:t>
            </a:r>
            <a:r>
              <a:rPr lang="en-US" sz="1200" dirty="0" err="1">
                <a:latin typeface="Trebuchet MS"/>
                <a:cs typeface="Trebuchet MS"/>
              </a:rPr>
              <a:t>yaitu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kategori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loan_status</a:t>
            </a:r>
            <a:r>
              <a:rPr lang="en-US" sz="1200" dirty="0">
                <a:latin typeface="Trebuchet MS"/>
                <a:cs typeface="Trebuchet MS"/>
              </a:rPr>
              <a:t> yang </a:t>
            </a:r>
            <a:r>
              <a:rPr lang="en-US" sz="1200" dirty="0" err="1">
                <a:latin typeface="Trebuchet MS"/>
                <a:cs typeface="Trebuchet MS"/>
              </a:rPr>
              <a:t>tidak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termasuk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dalam</a:t>
            </a:r>
            <a:r>
              <a:rPr lang="en-US" sz="1200" dirty="0">
                <a:latin typeface="Trebuchet MS"/>
                <a:cs typeface="Trebuchet MS"/>
              </a:rPr>
              <a:t> good/</a:t>
            </a:r>
            <a:r>
              <a:rPr lang="en-US" sz="1200" dirty="0" err="1">
                <a:latin typeface="Trebuchet MS"/>
                <a:cs typeface="Trebuchet MS"/>
              </a:rPr>
              <a:t>tidak</a:t>
            </a:r>
            <a:r>
              <a:rPr lang="en-US" sz="1200" dirty="0">
                <a:latin typeface="Trebuchet MS"/>
                <a:cs typeface="Trebuchet MS"/>
              </a:rPr>
              <a:t> </a:t>
            </a:r>
            <a:r>
              <a:rPr lang="en-US" sz="1200" dirty="0" err="1">
                <a:latin typeface="Trebuchet MS"/>
                <a:cs typeface="Trebuchet MS"/>
              </a:rPr>
              <a:t>pasti</a:t>
            </a:r>
            <a:endParaRPr lang="en-US" sz="1200" dirty="0">
              <a:latin typeface="Trebuchet MS"/>
              <a:cs typeface="Trebuchet MS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5DFF6A2-DDA1-1362-730B-01D51FBB23AE}"/>
              </a:ext>
            </a:extLst>
          </p:cNvPr>
          <p:cNvSpPr txBox="1">
            <a:spLocks/>
          </p:cNvSpPr>
          <p:nvPr/>
        </p:nvSpPr>
        <p:spPr>
          <a:xfrm>
            <a:off x="762000" y="1885950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CF101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125" dirty="0"/>
              <a:t>Feature engineering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EF35-FC72-B5C7-4EAA-2CA0B8A2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515C47B-CD24-4EC1-1305-79C6B08C63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FE3C109-812D-A0E1-E658-013446EF6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25" dirty="0"/>
              <a:t>Hasil</a:t>
            </a:r>
            <a:endParaRPr spc="125" dirty="0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4FA154D7-8AB2-E068-785A-24D205289040}"/>
              </a:ext>
            </a:extLst>
          </p:cNvPr>
          <p:cNvSpPr txBox="1"/>
          <p:nvPr/>
        </p:nvSpPr>
        <p:spPr>
          <a:xfrm>
            <a:off x="786258" y="1047750"/>
            <a:ext cx="1347342" cy="62581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200" dirty="0">
                <a:latin typeface="Trebuchet MS"/>
                <a:cs typeface="Trebuchet MS"/>
              </a:rPr>
              <a:t>Good :186727 (1) 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200" dirty="0">
                <a:latin typeface="Trebuchet MS"/>
                <a:cs typeface="Trebuchet MS"/>
              </a:rPr>
              <a:t>Bad:52186 (0)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D03FD-0999-6457-AC48-C5EDCF3C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8" y="1860297"/>
            <a:ext cx="3719201" cy="293145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90578F05-ED4F-DB22-EB17-B8158DF582F5}"/>
              </a:ext>
            </a:extLst>
          </p:cNvPr>
          <p:cNvSpPr txBox="1"/>
          <p:nvPr/>
        </p:nvSpPr>
        <p:spPr>
          <a:xfrm>
            <a:off x="4876800" y="2224657"/>
            <a:ext cx="3593338" cy="86690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latin typeface="Trebuchet MS"/>
                <a:cs typeface="Trebuchet MS"/>
              </a:rPr>
              <a:t>data </a:t>
            </a:r>
            <a:r>
              <a:rPr lang="en-US" sz="1600" dirty="0">
                <a:solidFill>
                  <a:srgbClr val="0070C0"/>
                </a:solidFill>
                <a:latin typeface="Trebuchet MS"/>
                <a:cs typeface="Trebuchet MS"/>
              </a:rPr>
              <a:t>good</a:t>
            </a:r>
            <a:r>
              <a:rPr lang="en-US" sz="1600" dirty="0">
                <a:latin typeface="Trebuchet MS"/>
                <a:cs typeface="Trebuchet MS"/>
              </a:rPr>
              <a:t> dan </a:t>
            </a:r>
            <a:r>
              <a:rPr lang="en-US" sz="1600" dirty="0">
                <a:solidFill>
                  <a:srgbClr val="FF0000"/>
                </a:solidFill>
                <a:latin typeface="Trebuchet MS"/>
                <a:cs typeface="Trebuchet MS"/>
              </a:rPr>
              <a:t>bad</a:t>
            </a:r>
            <a:r>
              <a:rPr lang="en-US" sz="1600" dirty="0">
                <a:latin typeface="Trebuchet MS"/>
                <a:cs typeface="Trebuchet MS"/>
              </a:rPr>
              <a:t> </a:t>
            </a:r>
            <a:r>
              <a:rPr lang="en-US" sz="1600" dirty="0" err="1">
                <a:latin typeface="Trebuchet MS"/>
                <a:cs typeface="Trebuchet MS"/>
              </a:rPr>
              <a:t>peminjam,sangat</a:t>
            </a:r>
            <a:r>
              <a:rPr lang="en-US" sz="1600" dirty="0">
                <a:latin typeface="Trebuchet MS"/>
                <a:cs typeface="Trebuchet MS"/>
              </a:rPr>
              <a:t> </a:t>
            </a:r>
            <a:r>
              <a:rPr lang="en-US" sz="1600" dirty="0" err="1">
                <a:latin typeface="Trebuchet MS"/>
                <a:cs typeface="Trebuchet MS"/>
              </a:rPr>
              <a:t>jauh</a:t>
            </a:r>
            <a:r>
              <a:rPr lang="en-US" sz="1600" dirty="0">
                <a:latin typeface="Trebuchet MS"/>
                <a:cs typeface="Trebuchet MS"/>
              </a:rPr>
              <a:t> </a:t>
            </a:r>
            <a:r>
              <a:rPr lang="en-US" sz="1600" dirty="0" err="1">
                <a:latin typeface="Trebuchet MS"/>
                <a:cs typeface="Trebuchet MS"/>
              </a:rPr>
              <a:t>jaraknya</a:t>
            </a:r>
            <a:r>
              <a:rPr lang="en-US" sz="1600" dirty="0">
                <a:latin typeface="Trebuchet MS"/>
                <a:cs typeface="Trebuchet MS"/>
              </a:rPr>
              <a:t> </a:t>
            </a:r>
            <a:r>
              <a:rPr lang="en-US" sz="1600" dirty="0" err="1">
                <a:latin typeface="Trebuchet MS"/>
                <a:cs typeface="Trebuchet MS"/>
              </a:rPr>
              <a:t>membuat</a:t>
            </a:r>
            <a:r>
              <a:rPr lang="en-US" sz="1600" dirty="0">
                <a:latin typeface="Trebuchet MS"/>
                <a:cs typeface="Trebuchet MS"/>
              </a:rPr>
              <a:t> data </a:t>
            </a:r>
            <a:r>
              <a:rPr lang="en-US" sz="1600" dirty="0" err="1">
                <a:latin typeface="Trebuchet MS"/>
                <a:cs typeface="Trebuchet MS"/>
              </a:rPr>
              <a:t>menjadi</a:t>
            </a:r>
            <a:r>
              <a:rPr lang="en-US" sz="1600" dirty="0">
                <a:latin typeface="Trebuchet MS"/>
                <a:cs typeface="Trebuchet MS"/>
              </a:rPr>
              <a:t> imbalance</a:t>
            </a:r>
            <a:endParaRPr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8196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3213-815C-4316-038A-BB8A5FD8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93EC86-678F-2711-1E41-FA9AA433E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5706" y="1123950"/>
            <a:ext cx="418404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50" dirty="0">
                <a:solidFill>
                  <a:srgbClr val="000000"/>
                </a:solidFill>
              </a:rPr>
              <a:t>I</a:t>
            </a:r>
            <a:r>
              <a:rPr lang="en-ID" spc="150" dirty="0" err="1">
                <a:solidFill>
                  <a:srgbClr val="000000"/>
                </a:solidFill>
              </a:rPr>
              <a:t>mbalance</a:t>
            </a:r>
            <a:r>
              <a:rPr lang="en-ID" spc="150" dirty="0">
                <a:solidFill>
                  <a:srgbClr val="000000"/>
                </a:solidFill>
              </a:rPr>
              <a:t> Data 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766983C-53C1-2263-6B17-A9D155E4AEC4}"/>
              </a:ext>
            </a:extLst>
          </p:cNvPr>
          <p:cNvSpPr txBox="1"/>
          <p:nvPr/>
        </p:nvSpPr>
        <p:spPr>
          <a:xfrm>
            <a:off x="915706" y="1657350"/>
            <a:ext cx="7086600" cy="2216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ID" sz="1800" dirty="0" err="1">
                <a:latin typeface="Trebuchet MS"/>
                <a:cs typeface="Trebuchet MS"/>
              </a:rPr>
              <a:t>penanganan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ketidakseimbangan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(class imbalance) </a:t>
            </a:r>
            <a:r>
              <a:rPr lang="en-ID" sz="1800" dirty="0" err="1">
                <a:latin typeface="Trebuchet MS"/>
                <a:cs typeface="Trebuchet MS"/>
              </a:rPr>
              <a:t>dilakukan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dengan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menggunakan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metode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undersampling</a:t>
            </a:r>
            <a:r>
              <a:rPr lang="en-ID" sz="1800" dirty="0">
                <a:latin typeface="Trebuchet MS"/>
                <a:cs typeface="Trebuchet MS"/>
              </a:rPr>
              <a:t>. </a:t>
            </a:r>
            <a:r>
              <a:rPr lang="en-ID" sz="1800" dirty="0" err="1">
                <a:latin typeface="Trebuchet MS"/>
                <a:cs typeface="Trebuchet MS"/>
              </a:rPr>
              <a:t>Dalam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konteks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ini</a:t>
            </a:r>
            <a:r>
              <a:rPr lang="en-ID" sz="1800" dirty="0">
                <a:latin typeface="Trebuchet MS"/>
                <a:cs typeface="Trebuchet MS"/>
              </a:rPr>
              <a:t>, </a:t>
            </a:r>
            <a:r>
              <a:rPr lang="en-ID" sz="1800" dirty="0" err="1">
                <a:latin typeface="Trebuchet MS"/>
                <a:cs typeface="Trebuchet MS"/>
              </a:rPr>
              <a:t>jumlah</a:t>
            </a:r>
            <a:r>
              <a:rPr lang="en-ID" sz="1800" dirty="0">
                <a:latin typeface="Trebuchet MS"/>
                <a:cs typeface="Trebuchet MS"/>
              </a:rPr>
              <a:t> data pada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minoritas</a:t>
            </a:r>
            <a:r>
              <a:rPr lang="en-ID" sz="1800" dirty="0">
                <a:latin typeface="Trebuchet MS"/>
                <a:cs typeface="Trebuchet MS"/>
              </a:rPr>
              <a:t> ('bad') </a:t>
            </a:r>
            <a:r>
              <a:rPr lang="en-ID" sz="1800" dirty="0" err="1">
                <a:latin typeface="Trebuchet MS"/>
                <a:cs typeface="Trebuchet MS"/>
              </a:rPr>
              <a:t>disesuaikan</a:t>
            </a:r>
            <a:r>
              <a:rPr lang="en-ID" sz="1800" dirty="0">
                <a:latin typeface="Trebuchet MS"/>
                <a:cs typeface="Trebuchet MS"/>
              </a:rPr>
              <a:t> agar </a:t>
            </a:r>
            <a:r>
              <a:rPr lang="en-ID" sz="1800" dirty="0" err="1">
                <a:latin typeface="Trebuchet MS"/>
                <a:cs typeface="Trebuchet MS"/>
              </a:rPr>
              <a:t>seimbang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dengan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jumlah</a:t>
            </a:r>
            <a:r>
              <a:rPr lang="en-ID" sz="1800" dirty="0">
                <a:latin typeface="Trebuchet MS"/>
                <a:cs typeface="Trebuchet MS"/>
              </a:rPr>
              <a:t> data pada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mayoritas</a:t>
            </a:r>
            <a:r>
              <a:rPr lang="en-ID" sz="1800" dirty="0">
                <a:latin typeface="Trebuchet MS"/>
                <a:cs typeface="Trebuchet MS"/>
              </a:rPr>
              <a:t> ('good’). </a:t>
            </a:r>
            <a:r>
              <a:rPr lang="en-ID" sz="1800" dirty="0" err="1">
                <a:latin typeface="Trebuchet MS"/>
                <a:cs typeface="Trebuchet MS"/>
              </a:rPr>
              <a:t>Metode</a:t>
            </a:r>
            <a:r>
              <a:rPr lang="en-ID" dirty="0">
                <a:latin typeface="Trebuchet MS"/>
                <a:cs typeface="Trebuchet MS"/>
              </a:rPr>
              <a:t> </a:t>
            </a:r>
            <a:r>
              <a:rPr lang="en-ID" dirty="0" err="1">
                <a:latin typeface="Trebuchet MS"/>
                <a:cs typeface="Trebuchet MS"/>
              </a:rPr>
              <a:t>undersampling</a:t>
            </a:r>
            <a:r>
              <a:rPr lang="en-ID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ini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menghasilkan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sejumlah</a:t>
            </a:r>
            <a:r>
              <a:rPr lang="en-ID" sz="1800" dirty="0">
                <a:latin typeface="Trebuchet MS"/>
                <a:cs typeface="Trebuchet MS"/>
              </a:rPr>
              <a:t> data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'bad' </a:t>
            </a:r>
            <a:r>
              <a:rPr lang="en-ID" sz="1800" dirty="0" err="1">
                <a:latin typeface="Trebuchet MS"/>
                <a:cs typeface="Trebuchet MS"/>
              </a:rPr>
              <a:t>sebanyak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'good', </a:t>
            </a:r>
            <a:r>
              <a:rPr lang="en-ID" sz="1800" dirty="0" err="1">
                <a:latin typeface="Trebuchet MS"/>
                <a:cs typeface="Trebuchet MS"/>
              </a:rPr>
              <a:t>yaitu</a:t>
            </a:r>
            <a:r>
              <a:rPr lang="en-ID" sz="1800" dirty="0">
                <a:latin typeface="Trebuchet MS"/>
                <a:cs typeface="Trebuchet MS"/>
              </a:rPr>
              <a:t> count_class_0. </a:t>
            </a:r>
            <a:r>
              <a:rPr lang="en-ID" sz="1800" dirty="0" err="1">
                <a:latin typeface="Trebuchet MS"/>
                <a:cs typeface="Trebuchet MS"/>
              </a:rPr>
              <a:t>Kemudian</a:t>
            </a:r>
            <a:r>
              <a:rPr lang="en-ID" sz="1800" dirty="0">
                <a:latin typeface="Trebuchet MS"/>
                <a:cs typeface="Trebuchet MS"/>
              </a:rPr>
              <a:t>, data </a:t>
            </a:r>
            <a:r>
              <a:rPr lang="en-ID" sz="1800" dirty="0" err="1">
                <a:latin typeface="Trebuchet MS"/>
                <a:cs typeface="Trebuchet MS"/>
              </a:rPr>
              <a:t>tersebut</a:t>
            </a:r>
            <a:r>
              <a:rPr lang="en-ID" sz="1800" dirty="0">
                <a:latin typeface="Trebuchet MS"/>
                <a:cs typeface="Trebuchet MS"/>
              </a:rPr>
              <a:t> di </a:t>
            </a:r>
            <a:r>
              <a:rPr lang="en-ID" sz="1800" dirty="0" err="1">
                <a:latin typeface="Trebuchet MS"/>
                <a:cs typeface="Trebuchet MS"/>
              </a:rPr>
              <a:t>gabungkan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dengan</a:t>
            </a:r>
            <a:r>
              <a:rPr lang="en-ID" sz="1800" dirty="0">
                <a:latin typeface="Trebuchet MS"/>
                <a:cs typeface="Trebuchet MS"/>
              </a:rPr>
              <a:t> data </a:t>
            </a:r>
            <a:r>
              <a:rPr lang="en-ID" sz="1800" dirty="0" err="1">
                <a:latin typeface="Trebuchet MS"/>
                <a:cs typeface="Trebuchet MS"/>
              </a:rPr>
              <a:t>kelas</a:t>
            </a:r>
            <a:r>
              <a:rPr lang="en-ID" sz="1800" dirty="0">
                <a:latin typeface="Trebuchet MS"/>
                <a:cs typeface="Trebuchet MS"/>
              </a:rPr>
              <a:t> 'good' </a:t>
            </a:r>
            <a:r>
              <a:rPr lang="en-ID" sz="1800" dirty="0" err="1">
                <a:latin typeface="Trebuchet MS"/>
                <a:cs typeface="Trebuchet MS"/>
              </a:rPr>
              <a:t>menggunakan</a:t>
            </a:r>
            <a:r>
              <a:rPr lang="en-ID" sz="1800" dirty="0">
                <a:latin typeface="Trebuchet MS"/>
                <a:cs typeface="Trebuchet MS"/>
              </a:rPr>
              <a:t> </a:t>
            </a:r>
            <a:r>
              <a:rPr lang="en-ID" sz="1800" dirty="0" err="1">
                <a:latin typeface="Trebuchet MS"/>
                <a:cs typeface="Trebuchet MS"/>
              </a:rPr>
              <a:t>pd.concat</a:t>
            </a:r>
            <a:r>
              <a:rPr lang="en-ID" sz="1800" dirty="0">
                <a:latin typeface="Trebuchet MS"/>
                <a:cs typeface="Trebuchet MS"/>
              </a:rPr>
              <a:t>.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6AB739B-2CB4-C7B2-E2A1-39BC77FE37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8" y="467130"/>
            <a:ext cx="1168172" cy="2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0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632A-8ED7-DBB2-8C94-3290EB9A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155B3D0-EC9A-5EDF-2467-193FEE2AAB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4BB414E-E204-8468-6AC9-9ECAF23A95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25" dirty="0"/>
              <a:t>Model </a:t>
            </a:r>
            <a:endParaRPr spc="12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10032B5-9362-CFC4-EE33-CADC941E31AF}"/>
              </a:ext>
            </a:extLst>
          </p:cNvPr>
          <p:cNvSpPr txBox="1"/>
          <p:nvPr/>
        </p:nvSpPr>
        <p:spPr>
          <a:xfrm>
            <a:off x="786258" y="1019046"/>
            <a:ext cx="5995542" cy="142090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membuat</a:t>
            </a:r>
            <a:r>
              <a:rPr lang="en-ID" sz="1400" dirty="0">
                <a:latin typeface="Trebuchet MS"/>
                <a:cs typeface="Trebuchet MS"/>
              </a:rPr>
              <a:t> model </a:t>
            </a: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credit risk, kami </a:t>
            </a:r>
            <a:r>
              <a:rPr lang="en-ID" sz="1400" dirty="0" err="1">
                <a:latin typeface="Trebuchet MS"/>
                <a:cs typeface="Trebuchet MS"/>
              </a:rPr>
              <a:t>menggunakan</a:t>
            </a:r>
            <a:r>
              <a:rPr lang="en-ID" sz="1400" dirty="0">
                <a:latin typeface="Trebuchet MS"/>
                <a:cs typeface="Trebuchet MS"/>
              </a:rPr>
              <a:t> dua </a:t>
            </a:r>
            <a:r>
              <a:rPr lang="en-ID" sz="1400" dirty="0" err="1">
                <a:latin typeface="Trebuchet MS"/>
                <a:cs typeface="Trebuchet MS"/>
              </a:rPr>
              <a:t>metode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utama</a:t>
            </a:r>
            <a:r>
              <a:rPr lang="en-ID" sz="1400" dirty="0">
                <a:latin typeface="Trebuchet MS"/>
                <a:cs typeface="Trebuchet MS"/>
              </a:rPr>
              <a:t>: Logistic Regression dan Decision Tree. Logistic Regression </a:t>
            </a:r>
            <a:r>
              <a:rPr lang="en-ID" sz="1400" dirty="0" err="1">
                <a:latin typeface="Trebuchet MS"/>
                <a:cs typeface="Trebuchet MS"/>
              </a:rPr>
              <a:t>merupakan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metode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regresi</a:t>
            </a:r>
            <a:r>
              <a:rPr lang="en-ID" sz="1400" dirty="0">
                <a:latin typeface="Trebuchet MS"/>
                <a:cs typeface="Trebuchet MS"/>
              </a:rPr>
              <a:t> yang </a:t>
            </a:r>
            <a:r>
              <a:rPr lang="en-ID" sz="1400" dirty="0" err="1">
                <a:latin typeface="Trebuchet MS"/>
                <a:cs typeface="Trebuchet MS"/>
              </a:rPr>
              <a:t>digunakan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menghasilkan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kelas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kategori</a:t>
            </a:r>
            <a:r>
              <a:rPr lang="en-ID" sz="1400" dirty="0">
                <a:latin typeface="Trebuchet MS"/>
                <a:cs typeface="Trebuchet MS"/>
              </a:rPr>
              <a:t>. </a:t>
            </a:r>
            <a:r>
              <a:rPr lang="en-ID" sz="1400" dirty="0" err="1">
                <a:latin typeface="Trebuchet MS"/>
                <a:cs typeface="Trebuchet MS"/>
              </a:rPr>
              <a:t>Dalam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kasus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ini</a:t>
            </a:r>
            <a:r>
              <a:rPr lang="en-ID" sz="1400" dirty="0">
                <a:latin typeface="Trebuchet MS"/>
                <a:cs typeface="Trebuchet MS"/>
              </a:rPr>
              <a:t>, </a:t>
            </a:r>
            <a:r>
              <a:rPr lang="en-ID" sz="1400" dirty="0" err="1">
                <a:latin typeface="Trebuchet MS"/>
                <a:cs typeface="Trebuchet MS"/>
              </a:rPr>
              <a:t>kelas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kategori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adalah</a:t>
            </a:r>
            <a:r>
              <a:rPr lang="en-ID" sz="1400" dirty="0">
                <a:latin typeface="Trebuchet MS"/>
                <a:cs typeface="Trebuchet MS"/>
              </a:rPr>
              <a:t> 'good' dan 'bad'. Decision Tree </a:t>
            </a:r>
            <a:r>
              <a:rPr lang="en-ID" sz="1400" dirty="0" err="1">
                <a:latin typeface="Trebuchet MS"/>
                <a:cs typeface="Trebuchet MS"/>
              </a:rPr>
              <a:t>merupakan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metode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pengambilan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yang </a:t>
            </a:r>
            <a:r>
              <a:rPr lang="en-ID" sz="1400" dirty="0" err="1">
                <a:latin typeface="Trebuchet MS"/>
                <a:cs typeface="Trebuchet MS"/>
              </a:rPr>
              <a:t>menggunakan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pohon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menghasilkan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kelas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kategori</a:t>
            </a:r>
            <a:r>
              <a:rPr lang="en-ID" sz="1400" dirty="0"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739F9E2-32FB-1275-3CFB-5E44842B0EB6}"/>
              </a:ext>
            </a:extLst>
          </p:cNvPr>
          <p:cNvSpPr txBox="1"/>
          <p:nvPr/>
        </p:nvSpPr>
        <p:spPr>
          <a:xfrm>
            <a:off x="794844" y="2996186"/>
            <a:ext cx="6139356" cy="1601721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lang="en-US" sz="1400" dirty="0">
                <a:latin typeface="Trebuchet MS"/>
                <a:cs typeface="Trebuchet MS"/>
              </a:rPr>
              <a:t>Logistic Regression </a:t>
            </a:r>
            <a:r>
              <a:rPr lang="en-US" sz="1400" dirty="0" err="1">
                <a:latin typeface="Trebuchet MS"/>
                <a:cs typeface="Trebuchet MS"/>
              </a:rPr>
              <a:t>adalah</a:t>
            </a:r>
            <a:r>
              <a:rPr lang="en-US" sz="1400" dirty="0">
                <a:latin typeface="Trebuchet MS"/>
                <a:cs typeface="Trebuchet MS"/>
              </a:rPr>
              <a:t> model </a:t>
            </a:r>
            <a:r>
              <a:rPr lang="en-US" sz="1400" dirty="0" err="1">
                <a:latin typeface="Trebuchet MS"/>
                <a:cs typeface="Trebuchet MS"/>
              </a:rPr>
              <a:t>regresi</a:t>
            </a:r>
            <a:r>
              <a:rPr lang="en-US" sz="1400" dirty="0">
                <a:latin typeface="Trebuchet MS"/>
                <a:cs typeface="Trebuchet MS"/>
              </a:rPr>
              <a:t> yang </a:t>
            </a:r>
            <a:r>
              <a:rPr lang="en-US" sz="1400" dirty="0" err="1">
                <a:latin typeface="Trebuchet MS"/>
                <a:cs typeface="Trebuchet MS"/>
              </a:rPr>
              <a:t>digunakan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untuk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memprediksi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probabilitas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kejadian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suatu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peristiwa</a:t>
            </a:r>
            <a:r>
              <a:rPr lang="en-US" sz="1400" dirty="0">
                <a:latin typeface="Trebuchet MS"/>
                <a:cs typeface="Trebuchet MS"/>
              </a:rPr>
              <a:t> pada dua </a:t>
            </a:r>
            <a:r>
              <a:rPr lang="en-US" sz="1400" dirty="0" err="1">
                <a:latin typeface="Trebuchet MS"/>
                <a:cs typeface="Trebuchet MS"/>
              </a:rPr>
              <a:t>kategori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atau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lebih</a:t>
            </a:r>
            <a:r>
              <a:rPr lang="en-US" sz="1400" dirty="0">
                <a:latin typeface="Trebuchet MS"/>
                <a:cs typeface="Trebuchet MS"/>
              </a:rPr>
              <a:t>. </a:t>
            </a:r>
            <a:r>
              <a:rPr lang="en-US" sz="1400" dirty="0" err="1">
                <a:latin typeface="Trebuchet MS"/>
                <a:cs typeface="Trebuchet MS"/>
              </a:rPr>
              <a:t>Dalam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kasus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ini</a:t>
            </a:r>
            <a:r>
              <a:rPr lang="en-US" sz="1400" dirty="0">
                <a:latin typeface="Trebuchet MS"/>
                <a:cs typeface="Trebuchet MS"/>
              </a:rPr>
              <a:t>, Logistic Regression </a:t>
            </a:r>
            <a:r>
              <a:rPr lang="en-US" sz="1400" dirty="0" err="1">
                <a:latin typeface="Trebuchet MS"/>
                <a:cs typeface="Trebuchet MS"/>
              </a:rPr>
              <a:t>digunakan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untuk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memprediksi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apakah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suatu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pinjaman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akan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dikategorikan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sebagai</a:t>
            </a:r>
            <a:r>
              <a:rPr lang="en-US" sz="1400" dirty="0">
                <a:latin typeface="Trebuchet MS"/>
                <a:cs typeface="Trebuchet MS"/>
              </a:rPr>
              <a:t> 'good' </a:t>
            </a:r>
            <a:r>
              <a:rPr lang="en-US" sz="1400" dirty="0" err="1">
                <a:latin typeface="Trebuchet MS"/>
                <a:cs typeface="Trebuchet MS"/>
              </a:rPr>
              <a:t>atau</a:t>
            </a:r>
            <a:r>
              <a:rPr lang="en-US" sz="1400" dirty="0">
                <a:latin typeface="Trebuchet MS"/>
                <a:cs typeface="Trebuchet MS"/>
              </a:rPr>
              <a:t> 'bad'. Pada </a:t>
            </a:r>
            <a:r>
              <a:rPr lang="en-US" sz="1400" dirty="0" err="1">
                <a:latin typeface="Trebuchet MS"/>
                <a:cs typeface="Trebuchet MS"/>
              </a:rPr>
              <a:t>tahap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sebelumnya</a:t>
            </a:r>
            <a:r>
              <a:rPr lang="en-US" sz="1400" dirty="0">
                <a:latin typeface="Trebuchet MS"/>
                <a:cs typeface="Trebuchet MS"/>
              </a:rPr>
              <a:t>, parameter model </a:t>
            </a:r>
            <a:r>
              <a:rPr lang="en-US" sz="1400" dirty="0" err="1">
                <a:latin typeface="Trebuchet MS"/>
                <a:cs typeface="Trebuchet MS"/>
              </a:rPr>
              <a:t>diatur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menggunakan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pendekatan</a:t>
            </a:r>
            <a:r>
              <a:rPr lang="en-US" sz="1400" dirty="0">
                <a:latin typeface="Trebuchet MS"/>
                <a:cs typeface="Trebuchet MS"/>
              </a:rPr>
              <a:t> Randomized Search Cross Validation </a:t>
            </a:r>
            <a:r>
              <a:rPr lang="en-US" sz="1400" dirty="0" err="1">
                <a:latin typeface="Trebuchet MS"/>
                <a:cs typeface="Trebuchet MS"/>
              </a:rPr>
              <a:t>untuk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mencari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kombinasi</a:t>
            </a:r>
            <a:r>
              <a:rPr lang="en-US" sz="1400" dirty="0">
                <a:latin typeface="Trebuchet MS"/>
                <a:cs typeface="Trebuchet MS"/>
              </a:rPr>
              <a:t> parameter </a:t>
            </a:r>
            <a:r>
              <a:rPr lang="en-US" sz="1400" dirty="0" err="1">
                <a:latin typeface="Trebuchet MS"/>
                <a:cs typeface="Trebuchet MS"/>
              </a:rPr>
              <a:t>terbaik</a:t>
            </a:r>
            <a:r>
              <a:rPr lang="en-US" sz="1400" dirty="0">
                <a:latin typeface="Trebuchet MS"/>
                <a:cs typeface="Trebuchet MS"/>
              </a:rPr>
              <a:t> yang </a:t>
            </a:r>
            <a:r>
              <a:rPr lang="en-US" sz="1400" dirty="0" err="1">
                <a:latin typeface="Trebuchet MS"/>
                <a:cs typeface="Trebuchet MS"/>
              </a:rPr>
              <a:t>memberikan</a:t>
            </a:r>
            <a:r>
              <a:rPr lang="en-US" sz="1400" dirty="0">
                <a:latin typeface="Trebuchet MS"/>
                <a:cs typeface="Trebuchet MS"/>
              </a:rPr>
              <a:t> </a:t>
            </a:r>
            <a:r>
              <a:rPr lang="en-US" sz="1400" dirty="0" err="1">
                <a:latin typeface="Trebuchet MS"/>
                <a:cs typeface="Trebuchet MS"/>
              </a:rPr>
              <a:t>kinerja</a:t>
            </a:r>
            <a:r>
              <a:rPr lang="en-US" sz="1400" dirty="0">
                <a:latin typeface="Trebuchet MS"/>
                <a:cs typeface="Trebuchet MS"/>
              </a:rPr>
              <a:t> optimal.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2282CF90-7228-57B8-7550-6DB90FE42866}"/>
              </a:ext>
            </a:extLst>
          </p:cNvPr>
          <p:cNvSpPr txBox="1">
            <a:spLocks/>
          </p:cNvSpPr>
          <p:nvPr/>
        </p:nvSpPr>
        <p:spPr>
          <a:xfrm>
            <a:off x="794844" y="2490919"/>
            <a:ext cx="44596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1" i="0">
                <a:solidFill>
                  <a:srgbClr val="CF101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D" sz="3200" dirty="0">
                <a:latin typeface="Trebuchet MS"/>
                <a:cs typeface="Trebuchet MS"/>
              </a:rPr>
              <a:t>Logistic Regression</a:t>
            </a:r>
            <a:endParaRPr lang="en-US" spc="125" dirty="0"/>
          </a:p>
        </p:txBody>
      </p:sp>
    </p:spTree>
    <p:extLst>
      <p:ext uri="{BB962C8B-B14F-4D97-AF65-F5344CB8AC3E}">
        <p14:creationId xmlns:p14="http://schemas.microsoft.com/office/powerpoint/2010/main" val="237984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61CB-C57E-A7EE-05BC-86C2A3A2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F8634E9-5180-39DF-CC08-473DE9FB74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72ABC39-5281-E71E-6534-E1322A8C6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pc="125" dirty="0" err="1"/>
              <a:t>Evaluasi</a:t>
            </a:r>
            <a:r>
              <a:rPr lang="en-ID" spc="125" dirty="0"/>
              <a:t> Model</a:t>
            </a:r>
            <a:endParaRPr spc="12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0DA44FB-1484-778E-54EB-E9C3A4017EAB}"/>
              </a:ext>
            </a:extLst>
          </p:cNvPr>
          <p:cNvSpPr txBox="1"/>
          <p:nvPr/>
        </p:nvSpPr>
        <p:spPr>
          <a:xfrm>
            <a:off x="4419600" y="2571749"/>
            <a:ext cx="5995542" cy="34368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 err="1">
                <a:latin typeface="Trebuchet MS"/>
                <a:cs typeface="Trebuchet MS"/>
              </a:rPr>
              <a:t>Akurasi</a:t>
            </a:r>
            <a:r>
              <a:rPr lang="en-US" sz="1400" dirty="0">
                <a:latin typeface="Trebuchet MS"/>
                <a:cs typeface="Trebuchet MS"/>
              </a:rPr>
              <a:t> model logistic regression 80%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861DD-0CC3-462B-AE4B-1A08C4561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2982298"/>
            <a:ext cx="3754239" cy="1570651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1F5AA9CC-0E90-D4D6-DA60-6059371B8F92}"/>
              </a:ext>
            </a:extLst>
          </p:cNvPr>
          <p:cNvSpPr txBox="1"/>
          <p:nvPr/>
        </p:nvSpPr>
        <p:spPr>
          <a:xfrm>
            <a:off x="786258" y="999736"/>
            <a:ext cx="4724400" cy="34368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>
                <a:latin typeface="Trebuchet MS"/>
                <a:cs typeface="Trebuchet MS"/>
              </a:rPr>
              <a:t>Confusion matrix 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34510-E316-13DA-9950-FDB72E29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0" y="1398236"/>
            <a:ext cx="3473493" cy="29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1704F-9097-A1FC-1475-6659ACC3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E03B7BE-64D8-988B-3F38-9E8F2D5856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DBB61F5-1B6B-A229-E11B-1E4FA50B5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663812"/>
            <a:ext cx="44596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pc="125" dirty="0" err="1"/>
              <a:t>Evaluasi</a:t>
            </a:r>
            <a:r>
              <a:rPr lang="en-ID" spc="125" dirty="0"/>
              <a:t> Model</a:t>
            </a:r>
            <a:endParaRPr spc="125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CF9C58F-2C09-0BE1-57FA-02C34D2E3DBA}"/>
              </a:ext>
            </a:extLst>
          </p:cNvPr>
          <p:cNvSpPr txBox="1"/>
          <p:nvPr/>
        </p:nvSpPr>
        <p:spPr>
          <a:xfrm>
            <a:off x="786258" y="1131171"/>
            <a:ext cx="5081142" cy="687368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>
                <a:latin typeface="Trebuchet MS"/>
                <a:cs typeface="Trebuchet MS"/>
              </a:rPr>
              <a:t>ROC &amp; AUC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US" sz="1400" dirty="0">
                <a:latin typeface="Trebuchet MS"/>
                <a:cs typeface="Trebuchet MS"/>
              </a:rPr>
              <a:t>AUC=0.85 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EE0A7-3DC4-A3B2-10C2-C022C6DC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67332"/>
            <a:ext cx="3886200" cy="31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23DC4-7F64-2D62-032A-1279D1D1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A970C40-0DE6-5AF4-4F81-8011F9604C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09" y="485374"/>
            <a:ext cx="1168172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1B52AF2-DA77-4D6E-AE2A-BDD9BFFE6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258" y="1428750"/>
            <a:ext cx="44596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3200" dirty="0">
                <a:latin typeface="Trebuchet MS"/>
                <a:cs typeface="Trebuchet MS"/>
              </a:rPr>
              <a:t>Decision Tree</a:t>
            </a:r>
            <a:endParaRPr spc="125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0FF4B52-0682-9607-E405-8FEA33DFEC2A}"/>
              </a:ext>
            </a:extLst>
          </p:cNvPr>
          <p:cNvSpPr txBox="1"/>
          <p:nvPr/>
        </p:nvSpPr>
        <p:spPr>
          <a:xfrm>
            <a:off x="786258" y="1962150"/>
            <a:ext cx="7671942" cy="142090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en-ID" sz="1400" dirty="0">
                <a:latin typeface="Trebuchet MS"/>
                <a:cs typeface="Trebuchet MS"/>
              </a:rPr>
              <a:t>Decision Tree </a:t>
            </a:r>
            <a:r>
              <a:rPr lang="en-ID" sz="1400" dirty="0" err="1">
                <a:latin typeface="Trebuchet MS"/>
                <a:cs typeface="Trebuchet MS"/>
              </a:rPr>
              <a:t>merupakan</a:t>
            </a:r>
            <a:r>
              <a:rPr lang="en-ID" sz="1400" dirty="0">
                <a:latin typeface="Trebuchet MS"/>
                <a:cs typeface="Trebuchet MS"/>
              </a:rPr>
              <a:t> model yang </a:t>
            </a:r>
            <a:r>
              <a:rPr lang="en-ID" sz="1400" dirty="0" err="1">
                <a:latin typeface="Trebuchet MS"/>
                <a:cs typeface="Trebuchet MS"/>
              </a:rPr>
              <a:t>menggunakan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struktur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pohon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mengambil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berdasarkan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aturan</a:t>
            </a:r>
            <a:r>
              <a:rPr lang="en-ID" sz="1400" dirty="0">
                <a:latin typeface="Trebuchet MS"/>
                <a:cs typeface="Trebuchet MS"/>
              </a:rPr>
              <a:t> yang </a:t>
            </a:r>
            <a:r>
              <a:rPr lang="en-ID" sz="1400" dirty="0" err="1">
                <a:latin typeface="Trebuchet MS"/>
                <a:cs typeface="Trebuchet MS"/>
              </a:rPr>
              <a:t>ditentukan</a:t>
            </a:r>
            <a:r>
              <a:rPr lang="en-ID" sz="1400" dirty="0">
                <a:latin typeface="Trebuchet MS"/>
                <a:cs typeface="Trebuchet MS"/>
              </a:rPr>
              <a:t>. </a:t>
            </a:r>
            <a:r>
              <a:rPr lang="en-ID" sz="1400" dirty="0" err="1">
                <a:latin typeface="Trebuchet MS"/>
                <a:cs typeface="Trebuchet MS"/>
              </a:rPr>
              <a:t>Pohon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ini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dibentuk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dengan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mengelompokkan</a:t>
            </a:r>
            <a:r>
              <a:rPr lang="en-ID" sz="1400" dirty="0">
                <a:latin typeface="Trebuchet MS"/>
                <a:cs typeface="Trebuchet MS"/>
              </a:rPr>
              <a:t> data </a:t>
            </a:r>
            <a:r>
              <a:rPr lang="en-ID" sz="1400" dirty="0" err="1">
                <a:latin typeface="Trebuchet MS"/>
                <a:cs typeface="Trebuchet MS"/>
              </a:rPr>
              <a:t>menjadi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kelompok</a:t>
            </a:r>
            <a:r>
              <a:rPr lang="en-ID" sz="1400" dirty="0">
                <a:latin typeface="Trebuchet MS"/>
                <a:cs typeface="Trebuchet MS"/>
              </a:rPr>
              <a:t> yang </a:t>
            </a:r>
            <a:r>
              <a:rPr lang="en-ID" sz="1400" dirty="0" err="1">
                <a:latin typeface="Trebuchet MS"/>
                <a:cs typeface="Trebuchet MS"/>
              </a:rPr>
              <a:t>semakin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kecil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berdasarkan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fitur-fitur</a:t>
            </a:r>
            <a:r>
              <a:rPr lang="en-ID" sz="1400" dirty="0">
                <a:latin typeface="Trebuchet MS"/>
                <a:cs typeface="Trebuchet MS"/>
              </a:rPr>
              <a:t> yang </a:t>
            </a:r>
            <a:r>
              <a:rPr lang="en-ID" sz="1400" dirty="0" err="1">
                <a:latin typeface="Trebuchet MS"/>
                <a:cs typeface="Trebuchet MS"/>
              </a:rPr>
              <a:t>ada</a:t>
            </a:r>
            <a:r>
              <a:rPr lang="en-ID" sz="1400" dirty="0">
                <a:latin typeface="Trebuchet MS"/>
                <a:cs typeface="Trebuchet MS"/>
              </a:rPr>
              <a:t>. </a:t>
            </a:r>
            <a:r>
              <a:rPr lang="en-ID" sz="1400" dirty="0" err="1">
                <a:latin typeface="Trebuchet MS"/>
                <a:cs typeface="Trebuchet MS"/>
              </a:rPr>
              <a:t>Dalam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kasus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ini</a:t>
            </a:r>
            <a:r>
              <a:rPr lang="en-ID" sz="1400" dirty="0">
                <a:latin typeface="Trebuchet MS"/>
                <a:cs typeface="Trebuchet MS"/>
              </a:rPr>
              <a:t>, Decision Tree </a:t>
            </a:r>
            <a:r>
              <a:rPr lang="en-ID" sz="1400" dirty="0" err="1">
                <a:latin typeface="Trebuchet MS"/>
                <a:cs typeface="Trebuchet MS"/>
              </a:rPr>
              <a:t>digunakan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untuk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membuat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keputusan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apakah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suatu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pinjaman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dikategorikan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sebagai</a:t>
            </a:r>
            <a:r>
              <a:rPr lang="en-ID" sz="1400" dirty="0">
                <a:latin typeface="Trebuchet MS"/>
                <a:cs typeface="Trebuchet MS"/>
              </a:rPr>
              <a:t> 'good' </a:t>
            </a:r>
            <a:r>
              <a:rPr lang="en-ID" sz="1400" dirty="0" err="1">
                <a:latin typeface="Trebuchet MS"/>
                <a:cs typeface="Trebuchet MS"/>
              </a:rPr>
              <a:t>atau</a:t>
            </a:r>
            <a:r>
              <a:rPr lang="en-ID" sz="1400" dirty="0">
                <a:latin typeface="Trebuchet MS"/>
                <a:cs typeface="Trebuchet MS"/>
              </a:rPr>
              <a:t> 'bad'. Pada </a:t>
            </a:r>
            <a:r>
              <a:rPr lang="en-ID" sz="1400" dirty="0" err="1">
                <a:latin typeface="Trebuchet MS"/>
                <a:cs typeface="Trebuchet MS"/>
              </a:rPr>
              <a:t>tahap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ini</a:t>
            </a:r>
            <a:r>
              <a:rPr lang="en-ID" sz="1400" dirty="0">
                <a:latin typeface="Trebuchet MS"/>
                <a:cs typeface="Trebuchet MS"/>
              </a:rPr>
              <a:t>, model Decision Tree </a:t>
            </a:r>
            <a:r>
              <a:rPr lang="en-ID" sz="1400" dirty="0" err="1">
                <a:latin typeface="Trebuchet MS"/>
                <a:cs typeface="Trebuchet MS"/>
              </a:rPr>
              <a:t>dibuat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dengan</a:t>
            </a:r>
            <a:r>
              <a:rPr lang="en-ID" sz="1400" dirty="0">
                <a:latin typeface="Trebuchet MS"/>
                <a:cs typeface="Trebuchet MS"/>
              </a:rPr>
              <a:t> </a:t>
            </a:r>
            <a:r>
              <a:rPr lang="en-ID" sz="1400" dirty="0" err="1">
                <a:latin typeface="Trebuchet MS"/>
                <a:cs typeface="Trebuchet MS"/>
              </a:rPr>
              <a:t>kriteria</a:t>
            </a:r>
            <a:r>
              <a:rPr lang="en-ID" sz="1400" dirty="0">
                <a:latin typeface="Trebuchet MS"/>
                <a:cs typeface="Trebuchet MS"/>
              </a:rPr>
              <a:t> entropy.</a:t>
            </a:r>
          </a:p>
        </p:txBody>
      </p:sp>
    </p:spTree>
    <p:extLst>
      <p:ext uri="{BB962C8B-B14F-4D97-AF65-F5344CB8AC3E}">
        <p14:creationId xmlns:p14="http://schemas.microsoft.com/office/powerpoint/2010/main" val="59287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672</Words>
  <Application>Microsoft Office PowerPoint</Application>
  <PresentationFormat>On-screen Show (16:9)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Office Theme</vt:lpstr>
      <vt:lpstr>Virtual Internship Experience</vt:lpstr>
      <vt:lpstr>Problem Statement</vt:lpstr>
      <vt:lpstr>Data Preprossesing</vt:lpstr>
      <vt:lpstr>Hasil</vt:lpstr>
      <vt:lpstr>Imbalance Data </vt:lpstr>
      <vt:lpstr>Model </vt:lpstr>
      <vt:lpstr>Evaluasi Model</vt:lpstr>
      <vt:lpstr>Evaluasi Model</vt:lpstr>
      <vt:lpstr>Decision Tree</vt:lpstr>
      <vt:lpstr>Evaluasi Model</vt:lpstr>
      <vt:lpstr>Kesimpulan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Learning 7</dc:title>
  <dc:creator>my asus</dc:creator>
  <cp:lastModifiedBy>my asus</cp:lastModifiedBy>
  <cp:revision>1</cp:revision>
  <dcterms:created xsi:type="dcterms:W3CDTF">2024-03-01T04:58:16Z</dcterms:created>
  <dcterms:modified xsi:type="dcterms:W3CDTF">2024-03-01T08:25:07Z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2024-03-01T00:00:00Z</vt:filetime>
  </property>
  <property fmtid="{D5CDD505-2E9C-101B-9397-08002B2CF9AE}" pid="4" name="Producer">
    <vt:lpwstr>3-Heights(TM) PDF Security Shell 4.8.25.2 (http://www.pdf-tools.com)</vt:lpwstr>
  </property>
</Properties>
</file>